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theme/theme4.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678" r:id="rId2"/>
    <p:sldMasterId id="2147483685" r:id="rId3"/>
    <p:sldMasterId id="2147483690" r:id="rId4"/>
    <p:sldMasterId id="2147483695" r:id="rId5"/>
    <p:sldMasterId id="2147483703" r:id="rId6"/>
  </p:sldMasterIdLst>
  <p:notesMasterIdLst>
    <p:notesMasterId r:id="rId47"/>
  </p:notesMasterIdLst>
  <p:sldIdLst>
    <p:sldId id="334" r:id="rId7"/>
    <p:sldId id="1780" r:id="rId8"/>
    <p:sldId id="1855" r:id="rId9"/>
    <p:sldId id="1856" r:id="rId10"/>
    <p:sldId id="1004" r:id="rId11"/>
    <p:sldId id="906" r:id="rId12"/>
    <p:sldId id="905" r:id="rId13"/>
    <p:sldId id="907" r:id="rId14"/>
    <p:sldId id="896" r:id="rId15"/>
    <p:sldId id="1877" r:id="rId16"/>
    <p:sldId id="1859" r:id="rId17"/>
    <p:sldId id="1860" r:id="rId18"/>
    <p:sldId id="1861" r:id="rId19"/>
    <p:sldId id="1862" r:id="rId20"/>
    <p:sldId id="1863" r:id="rId21"/>
    <p:sldId id="1864" r:id="rId22"/>
    <p:sldId id="1879" r:id="rId23"/>
    <p:sldId id="1880" r:id="rId24"/>
    <p:sldId id="1883" r:id="rId25"/>
    <p:sldId id="1884" r:id="rId26"/>
    <p:sldId id="1885" r:id="rId27"/>
    <p:sldId id="1886" r:id="rId28"/>
    <p:sldId id="1887" r:id="rId29"/>
    <p:sldId id="1888" r:id="rId30"/>
    <p:sldId id="1881" r:id="rId31"/>
    <p:sldId id="1882" r:id="rId32"/>
    <p:sldId id="1865" r:id="rId33"/>
    <p:sldId id="1866" r:id="rId34"/>
    <p:sldId id="1867" r:id="rId35"/>
    <p:sldId id="1868" r:id="rId36"/>
    <p:sldId id="1869" r:id="rId37"/>
    <p:sldId id="1870" r:id="rId38"/>
    <p:sldId id="1871" r:id="rId39"/>
    <p:sldId id="1872" r:id="rId40"/>
    <p:sldId id="1873" r:id="rId41"/>
    <p:sldId id="1874" r:id="rId42"/>
    <p:sldId id="1875" r:id="rId43"/>
    <p:sldId id="1892" r:id="rId44"/>
    <p:sldId id="1876" r:id="rId45"/>
    <p:sldId id="1889"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ber Israelsen" initials="AI" lastIdx="1" clrIdx="0">
    <p:extLst>
      <p:ext uri="{19B8F6BF-5375-455C-9EA6-DF929625EA0E}">
        <p15:presenceInfo xmlns:p15="http://schemas.microsoft.com/office/powerpoint/2012/main" userId="590ccaf7a7639f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9900"/>
    <a:srgbClr val="CECECE"/>
    <a:srgbClr val="E8E8E8"/>
    <a:srgbClr val="E5353B"/>
    <a:srgbClr val="D92D6D"/>
    <a:srgbClr val="F24381"/>
    <a:srgbClr val="FFC000"/>
    <a:srgbClr val="D45B07"/>
    <a:srgbClr val="5129B2"/>
    <a:srgbClr val="E6F2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99" autoAdjust="0"/>
    <p:restoredTop sz="46982" autoAdjust="0"/>
  </p:normalViewPr>
  <p:slideViewPr>
    <p:cSldViewPr snapToGrid="0" showGuides="1">
      <p:cViewPr varScale="1">
        <p:scale>
          <a:sx n="53" d="100"/>
          <a:sy n="53" d="100"/>
        </p:scale>
        <p:origin x="474" y="72"/>
      </p:cViewPr>
      <p:guideLst>
        <p:guide orient="horz" pos="2184"/>
        <p:guide pos="3840"/>
      </p:guideLst>
    </p:cSldViewPr>
  </p:slideViewPr>
  <p:outlineViewPr>
    <p:cViewPr>
      <p:scale>
        <a:sx n="33" d="100"/>
        <a:sy n="33" d="100"/>
      </p:scale>
      <p:origin x="0" y="-23952"/>
    </p:cViewPr>
  </p:outlineViewPr>
  <p:notesTextViewPr>
    <p:cViewPr>
      <p:scale>
        <a:sx n="87" d="100"/>
        <a:sy n="87"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commentAuthors" Target="commentAuthors.xml"/><Relationship Id="rId8" Type="http://schemas.openxmlformats.org/officeDocument/2006/relationships/slide" Target="slides/slide2.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hdphoto1.wdp>
</file>

<file path=ppt/media/hdphoto2.wdp>
</file>

<file path=ppt/media/image1.png>
</file>

<file path=ppt/media/image10.jfif>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D9BCCA-CBA1-419B-A425-329B3B814C43}" type="datetimeFigureOut">
              <a:rPr lang="en-US" smtClean="0"/>
              <a:t>10/23/2022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252EC1-BBF4-4B78-8366-A02C4FFA1F92}" type="slidenum">
              <a:rPr lang="en-US" smtClean="0"/>
              <a:t>‹#›</a:t>
            </a:fld>
            <a:endParaRPr lang="en-US"/>
          </a:p>
        </p:txBody>
      </p:sp>
    </p:spTree>
    <p:extLst>
      <p:ext uri="{BB962C8B-B14F-4D97-AF65-F5344CB8AC3E}">
        <p14:creationId xmlns:p14="http://schemas.microsoft.com/office/powerpoint/2010/main" val="1594614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m15-01 = “Module Introduction”</a:t>
            </a:r>
          </a:p>
          <a:p>
            <a:endParaRPr lang="en-US" dirty="0"/>
          </a:p>
          <a:p>
            <a:r>
              <a:rPr lang="en-US" dirty="0"/>
              <a:t>Hi friends, and welcome to this next module in the course AWS Certified Solutions Architect – Associate.  I’m Amber Israelsen, and thanks for sticking with me.</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Trebuchet MS" panose="020B0603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spTree>
    <p:extLst>
      <p:ext uri="{BB962C8B-B14F-4D97-AF65-F5344CB8AC3E}">
        <p14:creationId xmlns:p14="http://schemas.microsoft.com/office/powerpoint/2010/main" val="1398984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m15-03 </a:t>
            </a:r>
            <a:r>
              <a:rPr lang="en-US" sz="1200" b="1" dirty="0"/>
              <a:t>= “DEMO: Creating a REST API with API Gateway and Lambda”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In this demo, we’re going to use API Gateway to create a REST API that points to a Lambda function that I have.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First, let’s create a simple Lambda function.  I’ll go through this quickly since the point of this demo isn’t Lambda specifically, but I want you to be able to follow along.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ym typeface="Wingdings" panose="05000000000000000000" pitchFamily="2" charset="2"/>
              </a:rPr>
              <a:t>Create a HelloWorld Lambda function </a:t>
            </a:r>
            <a:r>
              <a:rPr lang="en-US" sz="1200" b="1" dirty="0">
                <a:sym typeface="Wingdings" panose="05000000000000000000" pitchFamily="2" charset="2"/>
              </a:rPr>
              <a:t>starting from scratch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Name</a:t>
            </a:r>
            <a:r>
              <a:rPr lang="en-US" sz="1200" b="0" dirty="0">
                <a:sym typeface="Wingdings" panose="05000000000000000000" pitchFamily="2" charset="2"/>
              </a:rPr>
              <a:t>: </a:t>
            </a:r>
            <a:r>
              <a:rPr lang="en-US" sz="1200" b="0" dirty="0" err="1">
                <a:sym typeface="Wingdings" panose="05000000000000000000" pitchFamily="2" charset="2"/>
              </a:rPr>
              <a:t>HelloWorldFunction</a:t>
            </a:r>
            <a:endParaRPr lang="en-US" sz="1200" b="0"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Runtime</a:t>
            </a:r>
            <a:r>
              <a:rPr lang="en-US" sz="1200" b="0" dirty="0">
                <a:sym typeface="Wingdings" panose="05000000000000000000" pitchFamily="2" charset="2"/>
              </a:rPr>
              <a:t>: Python latest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ym typeface="Wingdings" panose="05000000000000000000" pitchFamily="2" charset="2"/>
              </a:rPr>
              <a:t>Code (should get automatically):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import </a:t>
            </a:r>
            <a:r>
              <a:rPr lang="en-US" sz="1200" b="1" dirty="0" err="1">
                <a:sym typeface="Wingdings" panose="05000000000000000000" pitchFamily="2" charset="2"/>
              </a:rPr>
              <a:t>json</a:t>
            </a:r>
            <a:endParaRPr lang="en-US" sz="1200" b="1"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def </a:t>
            </a:r>
            <a:r>
              <a:rPr lang="en-US" sz="1200" b="1" dirty="0" err="1">
                <a:sym typeface="Wingdings" panose="05000000000000000000" pitchFamily="2" charset="2"/>
              </a:rPr>
              <a:t>lambda_handler</a:t>
            </a:r>
            <a:r>
              <a:rPr lang="en-US" sz="1200" b="1" dirty="0">
                <a:sym typeface="Wingdings" panose="05000000000000000000" pitchFamily="2" charset="2"/>
              </a:rPr>
              <a:t>(event, context):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    # </a:t>
            </a:r>
            <a:r>
              <a:rPr lang="en-US" sz="1200" b="1" dirty="0" err="1">
                <a:sym typeface="Wingdings" panose="05000000000000000000" pitchFamily="2" charset="2"/>
              </a:rPr>
              <a:t>TODO</a:t>
            </a:r>
            <a:r>
              <a:rPr lang="en-US" sz="1200" b="1" dirty="0">
                <a:sym typeface="Wingdings" panose="05000000000000000000" pitchFamily="2" charset="2"/>
              </a:rPr>
              <a:t> implement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    return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        '</a:t>
            </a:r>
            <a:r>
              <a:rPr lang="en-US" sz="1200" b="1" dirty="0" err="1">
                <a:sym typeface="Wingdings" panose="05000000000000000000" pitchFamily="2" charset="2"/>
              </a:rPr>
              <a:t>statusCode</a:t>
            </a:r>
            <a:r>
              <a:rPr lang="en-US" sz="1200" b="1" dirty="0">
                <a:sym typeface="Wingdings" panose="05000000000000000000" pitchFamily="2" charset="2"/>
              </a:rPr>
              <a:t>': 200,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        'body': </a:t>
            </a:r>
            <a:r>
              <a:rPr lang="en-US" sz="1200" b="1" dirty="0" err="1">
                <a:sym typeface="Wingdings" panose="05000000000000000000" pitchFamily="2" charset="2"/>
              </a:rPr>
              <a:t>json.dumps</a:t>
            </a:r>
            <a:r>
              <a:rPr lang="en-US" sz="1200" b="1" dirty="0">
                <a:sym typeface="Wingdings" panose="05000000000000000000" pitchFamily="2" charset="2"/>
              </a:rPr>
              <a:t>('Hello from Lambda!')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Test it </a:t>
            </a:r>
            <a:r>
              <a:rPr lang="en-US" sz="1200" b="0" dirty="0"/>
              <a:t>(configure test event, leave all defaults), show that it outputs “Hello from Lambda!”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Okay.  So we have this Lambda function here, and we can do test events all day, but we really want to be able to use this from the outside world.  And that’s what API Gateway will let us do—basically create an HTTP method that will call this function.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Navigate to API </a:t>
            </a:r>
            <a:r>
              <a:rPr lang="en-US" sz="1200" b="1" dirty="0" err="1"/>
              <a:t>Gateway</a:t>
            </a:r>
            <a:r>
              <a:rPr lang="en-US" sz="1200" b="1" dirty="0" err="1">
                <a:sym typeface="Wingdings" panose="05000000000000000000" pitchFamily="2" charset="2"/>
              </a:rPr>
              <a:t>Create</a:t>
            </a:r>
            <a:r>
              <a:rPr lang="en-US" sz="1200" b="1" dirty="0">
                <a:sym typeface="Wingdings" panose="05000000000000000000" pitchFamily="2" charset="2"/>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REST </a:t>
            </a:r>
            <a:r>
              <a:rPr lang="en-US" sz="1200" b="1" dirty="0" err="1">
                <a:sym typeface="Wingdings" panose="05000000000000000000" pitchFamily="2" charset="2"/>
              </a:rPr>
              <a:t>APIBuild</a:t>
            </a:r>
            <a:endParaRPr lang="en-US" sz="1200" b="1"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err="1">
                <a:sym typeface="Wingdings" panose="05000000000000000000" pitchFamily="2" charset="2"/>
              </a:rPr>
              <a:t>RESTNew</a:t>
            </a:r>
            <a:r>
              <a:rPr lang="en-US" sz="1200" b="1" dirty="0">
                <a:sym typeface="Wingdings" panose="05000000000000000000" pitchFamily="2" charset="2"/>
              </a:rPr>
              <a:t> API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Name: </a:t>
            </a:r>
            <a:r>
              <a:rPr lang="en-US" sz="1200" b="0" dirty="0" err="1">
                <a:sym typeface="Wingdings" panose="05000000000000000000" pitchFamily="2" charset="2"/>
              </a:rPr>
              <a:t>MyAPI</a:t>
            </a:r>
            <a:endParaRPr lang="en-US" sz="1200" b="0"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Endpoint: </a:t>
            </a:r>
            <a:r>
              <a:rPr lang="en-US" sz="1200" b="0" dirty="0"/>
              <a:t>Regional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Select the </a:t>
            </a:r>
            <a:r>
              <a:rPr lang="en-US" sz="1200" b="1" dirty="0" err="1"/>
              <a:t>slash</a:t>
            </a:r>
            <a:r>
              <a:rPr lang="en-US" sz="1200" b="1" dirty="0" err="1">
                <a:sym typeface="Wingdings" panose="05000000000000000000" pitchFamily="2" charset="2"/>
              </a:rPr>
              <a:t>ActionsCreate</a:t>
            </a:r>
            <a:r>
              <a:rPr lang="en-US" sz="1200" b="1" dirty="0">
                <a:sym typeface="Wingdings" panose="05000000000000000000" pitchFamily="2" charset="2"/>
              </a:rPr>
              <a:t> </a:t>
            </a:r>
            <a:r>
              <a:rPr lang="en-US" sz="1200" b="1" dirty="0" err="1">
                <a:sym typeface="Wingdings" panose="05000000000000000000" pitchFamily="2" charset="2"/>
              </a:rPr>
              <a:t>MethodGET</a:t>
            </a:r>
            <a:r>
              <a:rPr lang="en-US" sz="1200" b="1" dirty="0">
                <a:sym typeface="Wingdings" panose="05000000000000000000" pitchFamily="2" charset="2"/>
              </a:rPr>
              <a:t> (checkmark)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Integration type: </a:t>
            </a:r>
            <a:r>
              <a:rPr lang="en-US" sz="1200" b="0" dirty="0">
                <a:sym typeface="Wingdings" panose="05000000000000000000" pitchFamily="2" charset="2"/>
              </a:rPr>
              <a:t>Lambda Function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Proxy integration: </a:t>
            </a:r>
            <a:r>
              <a:rPr lang="en-US" sz="1200" b="0" dirty="0">
                <a:sym typeface="Wingdings" panose="05000000000000000000" pitchFamily="2" charset="2"/>
              </a:rPr>
              <a:t>no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Lambda Function: </a:t>
            </a:r>
            <a:r>
              <a:rPr lang="en-US" sz="1200" b="0" dirty="0">
                <a:sym typeface="Wingdings" panose="05000000000000000000" pitchFamily="2" charset="2"/>
              </a:rPr>
              <a:t>start typing in “HelloWorld”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Save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Test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Deploy API</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New stage: dev</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Click to open Invoke URL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sym typeface="Wingdings" panose="05000000000000000000" pitchFamily="2" charset="2"/>
              </a:rPr>
              <a:t>Should see “Hello from Lambda!” message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Delete </a:t>
            </a:r>
            <a:r>
              <a:rPr lang="en-US" sz="1200" b="0" dirty="0"/>
              <a:t>Lambda function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Delete </a:t>
            </a:r>
            <a:r>
              <a:rPr lang="en-US" sz="1200" b="0" dirty="0"/>
              <a:t>API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Trebuchet MS" panose="020B0603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spTree>
    <p:extLst>
      <p:ext uri="{BB962C8B-B14F-4D97-AF65-F5344CB8AC3E}">
        <p14:creationId xmlns:p14="http://schemas.microsoft.com/office/powerpoint/2010/main" val="2112614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m15-04 </a:t>
            </a:r>
            <a:r>
              <a:rPr lang="en-US" sz="1200" b="1" dirty="0"/>
              <a:t>= “Amazon Simple Queue Service (SQS) Overview”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r>
              <a:rPr lang="en-US" dirty="0"/>
              <a:t>Now let’s talk about the Simple Queue Service or SQS.  This one has been around for a very long time, and is really core for a lot of application architectures.</a:t>
            </a:r>
          </a:p>
          <a:p>
            <a:endParaRPr lang="en-US" dirty="0"/>
          </a:p>
          <a:p>
            <a:r>
              <a:rPr lang="en-US" dirty="0"/>
              <a:t>And I walked through this scenario briefly at the top of this module, but let’s say (</a:t>
            </a:r>
            <a:r>
              <a:rPr lang="en-US" b="1" dirty="0"/>
              <a:t>click</a:t>
            </a:r>
            <a:r>
              <a:rPr lang="en-US" dirty="0"/>
              <a:t>) you have some kind of a photo sharing application, and it’s powered by some EC2 instances. (</a:t>
            </a:r>
            <a:r>
              <a:rPr lang="en-US" b="1" dirty="0"/>
              <a:t>click</a:t>
            </a:r>
            <a:r>
              <a:rPr lang="en-US" dirty="0"/>
              <a:t>) When a user goes to upload photos, you need to process those—maybe resize them into different sizes of thumbnails, as well as a high-resolution version.</a:t>
            </a:r>
          </a:p>
          <a:p>
            <a:endParaRPr lang="en-US" dirty="0"/>
          </a:p>
          <a:p>
            <a:r>
              <a:rPr lang="en-US" dirty="0"/>
              <a:t>What you COULD do is (</a:t>
            </a:r>
            <a:r>
              <a:rPr lang="en-US" b="1" dirty="0"/>
              <a:t>click</a:t>
            </a:r>
            <a:r>
              <a:rPr lang="en-US" dirty="0"/>
              <a:t>), whenever a user uploads a photo, send it directly to a photo processing service or application that will do that work.  And this might seem fine (</a:t>
            </a:r>
            <a:r>
              <a:rPr lang="en-US" b="1" dirty="0"/>
              <a:t>click</a:t>
            </a:r>
            <a:r>
              <a:rPr lang="en-US" dirty="0"/>
              <a:t>), but what happens if this photo processing service goes down for some reason?  Even if it’s only for a few seconds, what would happen to the photos that you sent?  How would you know to re-send them, or what got processed and what didn’t?</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26578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a tightly coupled architecture.  We touched on this briefly in the beginning of the course when we were talking about best practices for architecture.</a:t>
            </a:r>
          </a:p>
          <a:p>
            <a:endParaRPr lang="en-US" dirty="0"/>
          </a:p>
          <a:p>
            <a:r>
              <a:rPr lang="en-US" dirty="0"/>
              <a:t> In modern applications, we generally want to steer clear of tightly coupled components for that very reason I mentioned.  If something goes wrong with one component, it’s possible that nothing else will work.</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44171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what we want is something like…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20695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You want the main components decoupled (</a:t>
            </a:r>
            <a:r>
              <a:rPr lang="en-US" b="1" dirty="0"/>
              <a:t>click</a:t>
            </a:r>
            <a:r>
              <a:rPr lang="en-US" dirty="0"/>
              <a:t>), and in-between you have an SQS queue.</a:t>
            </a:r>
          </a:p>
          <a:p>
            <a:endParaRPr lang="en-US" dirty="0"/>
          </a:p>
          <a:p>
            <a:r>
              <a:rPr lang="en-US" dirty="0"/>
              <a:t>Some terminology here—(</a:t>
            </a:r>
            <a:r>
              <a:rPr lang="en-US" b="1" dirty="0"/>
              <a:t>click</a:t>
            </a:r>
            <a:r>
              <a:rPr lang="en-US" dirty="0"/>
              <a:t>) this side on the left, this becomes a producer—and a producer (</a:t>
            </a:r>
            <a:r>
              <a:rPr lang="en-US" b="1" dirty="0"/>
              <a:t>click</a:t>
            </a:r>
            <a:r>
              <a:rPr lang="en-US" dirty="0"/>
              <a:t>) sends things to the queue.  We’re only showing one producer here, but there could be many producers all sending things to the queue.</a:t>
            </a:r>
          </a:p>
          <a:p>
            <a:endParaRPr lang="en-US" dirty="0"/>
          </a:p>
          <a:p>
            <a:r>
              <a:rPr lang="en-US" dirty="0"/>
              <a:t>(</a:t>
            </a:r>
            <a:r>
              <a:rPr lang="en-US" b="1" dirty="0"/>
              <a:t>click</a:t>
            </a:r>
            <a:r>
              <a:rPr lang="en-US" dirty="0"/>
              <a:t>) And then on the right, we have the consumer, and a consumer (</a:t>
            </a:r>
            <a:r>
              <a:rPr lang="en-US" b="1" dirty="0"/>
              <a:t>click</a:t>
            </a:r>
            <a:r>
              <a:rPr lang="en-US" dirty="0"/>
              <a:t>) will check the queue periodically, or poll the queue for new messages.  So in this example, check the queue, see if there’s a new photo to process.  If there is, pick it up, process it, and then the message is deleted from the queue.</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23842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beauty of this model is that if your photo processing service goes down for some reason, it’s all fine.  All the messages are still sitting in the queue, and they’ll be there, ready to pick up whenever the consumer or photo processing service comes back online.</a:t>
            </a:r>
          </a:p>
          <a:p>
            <a:endParaRPr lang="en-US" dirty="0"/>
          </a:p>
          <a:p>
            <a:r>
              <a:rPr lang="en-US" dirty="0"/>
              <a:t>So this concept of decoupling is really powerful, and it really allows you to scale microservices, serverless and distributed applications.</a:t>
            </a:r>
          </a:p>
          <a:p>
            <a:endParaRPr lang="en-US" dirty="0"/>
          </a:p>
          <a:p>
            <a:r>
              <a:rPr lang="en-US" dirty="0"/>
              <a:t>If you get a question on the exam about decoupling, the first thing you should think of is the Simple Queue Service or SQS.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79622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just a couple other points here about SQS.</a:t>
            </a:r>
          </a:p>
          <a:p>
            <a:endParaRPr lang="en-US" dirty="0"/>
          </a:p>
          <a:p>
            <a:r>
              <a:rPr lang="en-US" dirty="0"/>
              <a:t>My diagram on the last slide only showed one producer and one consumer, but SQS supports multiple on both sides.</a:t>
            </a:r>
          </a:p>
          <a:p>
            <a:endParaRPr lang="en-US" dirty="0"/>
          </a:p>
          <a:p>
            <a:r>
              <a:rPr lang="en-US" dirty="0"/>
              <a:t>And messages are deleted from the queue after they’re read by the consumer.  And that reading has to happen within 14 days, which is the max storage time.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8189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m15-05 </a:t>
            </a:r>
            <a:r>
              <a:rPr lang="en-US" sz="1200" b="1" dirty="0"/>
              <a:t>= “</a:t>
            </a:r>
            <a:r>
              <a:rPr lang="en-US" sz="1200" b="1" dirty="0" err="1"/>
              <a:t>SQS</a:t>
            </a:r>
            <a:r>
              <a:rPr lang="en-US" sz="1200" b="1" dirty="0"/>
              <a:t> Queue Types and Functionality”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r>
              <a:rPr lang="en-US" dirty="0"/>
              <a:t>Now let’s talk about the types of queues available in </a:t>
            </a:r>
            <a:r>
              <a:rPr lang="en-US" dirty="0" err="1"/>
              <a:t>SQS</a:t>
            </a:r>
            <a:r>
              <a:rPr lang="en-US" dirty="0"/>
              <a:t>—there’s standard and FIFO, or first-in-first-out queues.</a:t>
            </a:r>
          </a:p>
          <a:p>
            <a:endParaRPr lang="en-US" dirty="0"/>
          </a:p>
          <a:p>
            <a:r>
              <a:rPr lang="en-US" dirty="0"/>
              <a:t>The standard queue allows a nearly unlimited number of transactions per second.</a:t>
            </a:r>
          </a:p>
          <a:p>
            <a:r>
              <a:rPr lang="en-US" dirty="0"/>
              <a:t>At-least-once delivery; occasionally more than one copy is delivered</a:t>
            </a:r>
          </a:p>
          <a:p>
            <a:r>
              <a:rPr lang="en-US" dirty="0"/>
              <a:t>Best-effort ordering, but messages MAY be delivered in an order different from which they were sent</a:t>
            </a:r>
          </a:p>
          <a:p>
            <a:r>
              <a:rPr lang="en-US" dirty="0"/>
              <a:t>Something like this (</a:t>
            </a:r>
            <a:r>
              <a:rPr lang="en-US" b="1" dirty="0"/>
              <a:t>click</a:t>
            </a:r>
            <a:r>
              <a:rPr lang="en-US" dirty="0"/>
              <a:t>)</a:t>
            </a:r>
          </a:p>
          <a:p>
            <a:endParaRPr lang="en-US" dirty="0"/>
          </a:p>
          <a:p>
            <a:r>
              <a:rPr lang="en-US" dirty="0"/>
              <a:t>A FIFO queue: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Up to 300 messages per second or 3,000 messages if batched into 10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Exactly-once processing; duplicates are not introduced into the queue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First-in-first-out delivery; preserves the order in which they were received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Something like this (</a:t>
            </a:r>
            <a:r>
              <a:rPr lang="en-US" b="1" dirty="0"/>
              <a:t>click</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74716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when should you use these different types?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400" b="1" dirty="0"/>
              <a:t>Standard</a:t>
            </a:r>
            <a:endParaRPr lang="en-US" sz="1200" dirty="0"/>
          </a:p>
          <a:p>
            <a:pPr marL="457200" indent="-457200">
              <a:buFont typeface="Arial" panose="020B0604020202020204" pitchFamily="34" charset="0"/>
              <a:buChar char="•"/>
            </a:pPr>
            <a:r>
              <a:rPr lang="en-US" sz="1200" dirty="0"/>
              <a:t>Decouple user requests from background work/processing (e.g., video encoding)</a:t>
            </a:r>
          </a:p>
          <a:p>
            <a:pPr marL="457200" indent="-457200">
              <a:buFont typeface="Arial" panose="020B0604020202020204" pitchFamily="34" charset="0"/>
              <a:buChar char="•"/>
            </a:pPr>
            <a:r>
              <a:rPr lang="en-US" sz="1200" dirty="0"/>
              <a:t>Distribute tasks to multiple worker nodes</a:t>
            </a:r>
          </a:p>
          <a:p>
            <a:pPr marL="457200" indent="-457200">
              <a:buFont typeface="Arial" panose="020B0604020202020204" pitchFamily="34" charset="0"/>
              <a:buChar char="•"/>
            </a:pPr>
            <a:r>
              <a:rPr lang="en-US" sz="1200" dirty="0"/>
              <a:t>Batch requests for future processing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b="1" dirty="0"/>
              <a:t>click</a:t>
            </a:r>
            <a:r>
              <a:rPr lang="en-US" dirty="0"/>
              <a:t>)</a:t>
            </a:r>
          </a:p>
          <a:p>
            <a:r>
              <a:rPr lang="en-US" sz="1400" b="1" dirty="0"/>
              <a:t>FIFO</a:t>
            </a:r>
            <a:endParaRPr lang="en-US" sz="1200" dirty="0"/>
          </a:p>
          <a:p>
            <a:pPr marL="457200" indent="-457200">
              <a:buFont typeface="Arial" panose="020B0604020202020204" pitchFamily="34" charset="0"/>
              <a:buChar char="•"/>
            </a:pPr>
            <a:r>
              <a:rPr lang="en-US" sz="1200" dirty="0"/>
              <a:t>When order of operations is critical (e.g., validate credit card before allowing a purchase)</a:t>
            </a:r>
          </a:p>
          <a:p>
            <a:pPr marL="457200" indent="-457200">
              <a:buFont typeface="Arial" panose="020B0604020202020204" pitchFamily="34" charset="0"/>
              <a:buChar char="•"/>
            </a:pPr>
            <a:r>
              <a:rPr lang="en-US" sz="1200" dirty="0"/>
              <a:t>When duplicates cannot be tolerated (e.g., two debits from a bank account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06066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talk about another important concept that might come up on the exam, and that’s visibility timeout.</a:t>
            </a:r>
          </a:p>
          <a:p>
            <a:endParaRPr lang="en-US" dirty="0"/>
          </a:p>
          <a:p>
            <a:r>
              <a:rPr lang="en-US" dirty="0"/>
              <a:t>Let’s say you have a queue, and there’s 1 message in it.</a:t>
            </a:r>
          </a:p>
          <a:p>
            <a:endParaRPr lang="en-US" dirty="0"/>
          </a:p>
          <a:p>
            <a:r>
              <a:rPr lang="en-US" dirty="0"/>
              <a:t>(</a:t>
            </a:r>
            <a:r>
              <a:rPr lang="en-US" b="1" dirty="0"/>
              <a:t>click</a:t>
            </a:r>
            <a:r>
              <a:rPr lang="en-US" dirty="0"/>
              <a:t>) Consumer 1 will poll the queue and say, hey, any messages available to process?  And because there is (</a:t>
            </a:r>
            <a:r>
              <a:rPr lang="en-US" b="1" dirty="0"/>
              <a:t>click</a:t>
            </a:r>
            <a:r>
              <a:rPr lang="en-US" dirty="0"/>
              <a:t>), we get a response back, yes! Here, go work on message 1.  So message 1 is with that first consumer (</a:t>
            </a:r>
            <a:r>
              <a:rPr lang="en-US" b="1" dirty="0"/>
              <a:t>click</a:t>
            </a:r>
            <a:r>
              <a:rPr lang="en-US" dirty="0"/>
              <a:t>), and while they’re processing that message, that message is basically invisible to other consumers.  This is known as the visibility timeout.  And by default (</a:t>
            </a:r>
            <a:r>
              <a:rPr lang="en-US" b="1" dirty="0"/>
              <a:t>click</a:t>
            </a:r>
            <a:r>
              <a:rPr lang="en-US" dirty="0"/>
              <a:t>), this is set to 30 seconds.</a:t>
            </a:r>
          </a:p>
          <a:p>
            <a:endParaRPr lang="en-US" dirty="0"/>
          </a:p>
          <a:p>
            <a:r>
              <a:rPr lang="en-US" dirty="0"/>
              <a:t>And so that means if Consumer 2 comes (</a:t>
            </a:r>
            <a:r>
              <a:rPr lang="en-US" b="1" dirty="0"/>
              <a:t>click</a:t>
            </a:r>
            <a:r>
              <a:rPr lang="en-US" dirty="0"/>
              <a:t>) along and says, hey, anything to process?  The response will be, nope (</a:t>
            </a:r>
            <a:r>
              <a:rPr lang="en-US" b="1" dirty="0"/>
              <a:t>click</a:t>
            </a:r>
            <a:r>
              <a:rPr lang="en-US" dirty="0"/>
              <a:t>), nothing to process right now.  Consumer 3 comes along (</a:t>
            </a:r>
            <a:r>
              <a:rPr lang="en-US" b="1" dirty="0"/>
              <a:t>click</a:t>
            </a:r>
            <a:r>
              <a:rPr lang="en-US" dirty="0"/>
              <a:t>), and we also say, no, nothing to process right now because that message is still invisible.</a:t>
            </a:r>
          </a:p>
          <a:p>
            <a:endParaRPr lang="en-US" dirty="0"/>
          </a:p>
          <a:p>
            <a:r>
              <a:rPr lang="en-US" dirty="0"/>
              <a:t>And then in a perfect world (</a:t>
            </a:r>
            <a:r>
              <a:rPr lang="en-US" b="1" dirty="0"/>
              <a:t>click</a:t>
            </a:r>
            <a:r>
              <a:rPr lang="en-US" dirty="0"/>
              <a:t>), Consumer 1 will finish the processing and then they delete (</a:t>
            </a:r>
            <a:r>
              <a:rPr lang="en-US" b="1" dirty="0"/>
              <a:t>click</a:t>
            </a:r>
            <a:r>
              <a:rPr lang="en-US" dirty="0"/>
              <a:t>) the message from the queue.  Perfect (</a:t>
            </a:r>
            <a:r>
              <a:rPr lang="en-US" b="1" dirty="0"/>
              <a:t>click)</a:t>
            </a:r>
            <a:r>
              <a:rPr lang="en-US" dirty="0"/>
              <a:t>.</a:t>
            </a:r>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19</a:t>
            </a:fld>
            <a:endParaRPr lang="en-US"/>
          </a:p>
        </p:txBody>
      </p:sp>
    </p:spTree>
    <p:extLst>
      <p:ext uri="{BB962C8B-B14F-4D97-AF65-F5344CB8AC3E}">
        <p14:creationId xmlns:p14="http://schemas.microsoft.com/office/powerpoint/2010/main" val="2311925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made so much progress in the course so far, and we’ve covered a lot of the core pieces of the AWS platform—compute, storage, databases and networking.  This next module about application integration is all about putting application pieces together—but also decoupling them, using microservices architectures, for example.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03138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if we’re at the end of the timeout period, and Consumer 1 hasn’t finished processing the message?  Then what happens?</a:t>
            </a:r>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20</a:t>
            </a:fld>
            <a:endParaRPr lang="en-US"/>
          </a:p>
        </p:txBody>
      </p:sp>
    </p:spTree>
    <p:extLst>
      <p:ext uri="{BB962C8B-B14F-4D97-AF65-F5344CB8AC3E}">
        <p14:creationId xmlns:p14="http://schemas.microsoft.com/office/powerpoint/2010/main" val="3817199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then it gets dropped back in the queue, and Consumer 2 (</a:t>
            </a:r>
            <a:r>
              <a:rPr lang="en-US" b="1" dirty="0"/>
              <a:t>click</a:t>
            </a:r>
            <a:r>
              <a:rPr lang="en-US" dirty="0"/>
              <a:t>) comes along and says, hey, anything available?  We say, yes, go work on message 1, and so—you guessed it—message 1 will be processed, or partially processed, twice.  And depending on the type of processing that it’s doing, that could be very bad.  </a:t>
            </a:r>
          </a:p>
          <a:p>
            <a:endParaRPr lang="en-US" dirty="0"/>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21</a:t>
            </a:fld>
            <a:endParaRPr lang="en-US"/>
          </a:p>
        </p:txBody>
      </p:sp>
    </p:spTree>
    <p:extLst>
      <p:ext uri="{BB962C8B-B14F-4D97-AF65-F5344CB8AC3E}">
        <p14:creationId xmlns:p14="http://schemas.microsoft.com/office/powerpoint/2010/main" val="20668374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if you find that’s happening, you may need to increase the length of the visibility timeout to something that’s more reasonable for your application.  And I’ll show you how to do this in a demo shortly.</a:t>
            </a:r>
          </a:p>
          <a:p>
            <a:endParaRPr lang="en-US" dirty="0"/>
          </a:p>
          <a:p>
            <a:r>
              <a:rPr lang="en-US" dirty="0"/>
              <a:t>But the consumer can also do this programmatically if they realize they’ll need additional time while they’re doing the processing.</a:t>
            </a:r>
          </a:p>
          <a:p>
            <a:endParaRPr lang="en-US" dirty="0"/>
          </a:p>
        </p:txBody>
      </p:sp>
      <p:sp>
        <p:nvSpPr>
          <p:cNvPr id="4" name="Slide Number Placeholder 3"/>
          <p:cNvSpPr>
            <a:spLocks noGrp="1"/>
          </p:cNvSpPr>
          <p:nvPr>
            <p:ph type="sldNum" sz="quarter" idx="5"/>
          </p:nvPr>
        </p:nvSpPr>
        <p:spPr/>
        <p:txBody>
          <a:bodyPr/>
          <a:lstStyle/>
          <a:p>
            <a:fld id="{0C252EC1-BBF4-4B78-8366-A02C4FFA1F92}" type="slidenum">
              <a:rPr lang="en-US" smtClean="0"/>
              <a:t>22</a:t>
            </a:fld>
            <a:endParaRPr lang="en-US"/>
          </a:p>
        </p:txBody>
      </p:sp>
    </p:spTree>
    <p:extLst>
      <p:ext uri="{BB962C8B-B14F-4D97-AF65-F5344CB8AC3E}">
        <p14:creationId xmlns:p14="http://schemas.microsoft.com/office/powerpoint/2010/main" val="31734851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also talk about how auto-scaling works with </a:t>
            </a:r>
            <a:r>
              <a:rPr lang="en-US" dirty="0" err="1"/>
              <a:t>SQS</a:t>
            </a:r>
            <a:r>
              <a:rPr lang="en-US" dirty="0"/>
              <a:t>.  We saw quite a bit about auto-scaling in a previous module, and it can apply to your queues as well.</a:t>
            </a:r>
          </a:p>
          <a:p>
            <a:endParaRPr lang="en-US" dirty="0"/>
          </a:p>
          <a:p>
            <a:r>
              <a:rPr lang="en-US" dirty="0"/>
              <a:t>(</a:t>
            </a:r>
            <a:r>
              <a:rPr lang="en-US" b="1" dirty="0"/>
              <a:t>click</a:t>
            </a:r>
            <a:r>
              <a:rPr lang="en-US" dirty="0"/>
              <a:t>) So you have EC2 instances that are processing the queue.  And your instances are part of an auto scaling group or ASG.  And then occasionally, the queue (</a:t>
            </a:r>
            <a:r>
              <a:rPr lang="en-US" b="1" dirty="0"/>
              <a:t>click</a:t>
            </a:r>
            <a:r>
              <a:rPr lang="en-US" dirty="0"/>
              <a:t>) just goes bonkers—it’s just on fire!  So many messages that need to be processed, and the EC2 instances can’t keep up.  Help!</a:t>
            </a:r>
          </a:p>
        </p:txBody>
      </p:sp>
      <p:sp>
        <p:nvSpPr>
          <p:cNvPr id="4" name="Slide Number Placeholder 3"/>
          <p:cNvSpPr>
            <a:spLocks noGrp="1"/>
          </p:cNvSpPr>
          <p:nvPr>
            <p:ph type="sldNum" sz="quarter" idx="5"/>
          </p:nvPr>
        </p:nvSpPr>
        <p:spPr/>
        <p:txBody>
          <a:bodyPr/>
          <a:lstStyle/>
          <a:p>
            <a:fld id="{0C252EC1-BBF4-4B78-8366-A02C4FFA1F92}" type="slidenum">
              <a:rPr lang="en-US" smtClean="0"/>
              <a:t>23</a:t>
            </a:fld>
            <a:endParaRPr lang="en-US"/>
          </a:p>
        </p:txBody>
      </p:sp>
    </p:spTree>
    <p:extLst>
      <p:ext uri="{BB962C8B-B14F-4D97-AF65-F5344CB8AC3E}">
        <p14:creationId xmlns:p14="http://schemas.microsoft.com/office/powerpoint/2010/main" val="5497430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handle this situation, you need to set up a CloudWatch alarm that relies on a custom metric.  There’s unfortunately no way to handle this scenario out of the box.  But create the metric that basically calculates the length of the queue divided by the # of instances in your auto scaling group.  Then (</a:t>
            </a:r>
            <a:r>
              <a:rPr lang="en-US" b="1" dirty="0"/>
              <a:t>click</a:t>
            </a:r>
            <a:r>
              <a:rPr lang="en-US" dirty="0"/>
              <a:t>) when the queue goes nuts again, the alarm will go off, trigger the auto scaling group to add more instances.</a:t>
            </a:r>
          </a:p>
          <a:p>
            <a:endParaRPr lang="en-US" dirty="0"/>
          </a:p>
          <a:p>
            <a:r>
              <a:rPr lang="en-US" dirty="0"/>
              <a:t>An example of a metric you could use is the </a:t>
            </a:r>
            <a:r>
              <a:rPr lang="en-US" dirty="0" err="1"/>
              <a:t>ApproximateNumberOfMessages</a:t>
            </a:r>
            <a:r>
              <a:rPr lang="en-US" dirty="0"/>
              <a:t>.  So set up an alarm that triggers when </a:t>
            </a:r>
            <a:r>
              <a:rPr lang="en-US" dirty="0" err="1"/>
              <a:t>ApproximateNumberOfMessages</a:t>
            </a:r>
            <a:r>
              <a:rPr lang="en-US" dirty="0"/>
              <a:t> reaches a certain amount, and then the Auto Scaling Group can spin up more instances when that happens.</a:t>
            </a:r>
          </a:p>
        </p:txBody>
      </p:sp>
      <p:sp>
        <p:nvSpPr>
          <p:cNvPr id="4" name="Slide Number Placeholder 3"/>
          <p:cNvSpPr>
            <a:spLocks noGrp="1"/>
          </p:cNvSpPr>
          <p:nvPr>
            <p:ph type="sldNum" sz="quarter" idx="5"/>
          </p:nvPr>
        </p:nvSpPr>
        <p:spPr/>
        <p:txBody>
          <a:bodyPr/>
          <a:lstStyle/>
          <a:p>
            <a:fld id="{0C252EC1-BBF4-4B78-8366-A02C4FFA1F92}" type="slidenum">
              <a:rPr lang="en-US" smtClean="0"/>
              <a:t>24</a:t>
            </a:fld>
            <a:endParaRPr lang="en-US"/>
          </a:p>
        </p:txBody>
      </p:sp>
    </p:spTree>
    <p:extLst>
      <p:ext uri="{BB962C8B-B14F-4D97-AF65-F5344CB8AC3E}">
        <p14:creationId xmlns:p14="http://schemas.microsoft.com/office/powerpoint/2010/main" val="13489441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few other things about </a:t>
            </a:r>
            <a:r>
              <a:rPr lang="en-US" dirty="0" err="1"/>
              <a:t>SQS</a:t>
            </a:r>
            <a:r>
              <a:rPr lang="en-US" dirty="0"/>
              <a:t>.</a:t>
            </a:r>
          </a:p>
          <a:p>
            <a:endParaRPr lang="en-US" dirty="0"/>
          </a:p>
          <a:p>
            <a:r>
              <a:rPr lang="en-US" dirty="0" err="1"/>
              <a:t>SQS</a:t>
            </a:r>
            <a:r>
              <a:rPr lang="en-US" dirty="0"/>
              <a:t> allows you to have unlimited queues and messages.  If you have a scenario where you need to prioritize queues, then just create multiple queues and then you manage which one should be sent to or received from first.  There’s not a way within a queue to set priority.</a:t>
            </a:r>
          </a:p>
          <a:p>
            <a:endParaRPr lang="en-US" dirty="0"/>
          </a:p>
          <a:p>
            <a:r>
              <a:rPr lang="en-US" dirty="0"/>
              <a:t>Message payloads can be 256KB in any text format, and they’re retained for 14 days.  So if you’re going to need the messages longer, you’ll need to write them to a database or S3 or something.</a:t>
            </a:r>
          </a:p>
          <a:p>
            <a:endParaRPr lang="en-US" dirty="0"/>
          </a:p>
          <a:p>
            <a:r>
              <a:rPr lang="en-US" dirty="0"/>
              <a:t>Batching is an option, where 1 batch is 10 messages, and you can send, receive or delete in batches.  From a cost perspective, a batch is the same as a single message so this is a way you can realize some cost savings.</a:t>
            </a:r>
          </a:p>
        </p:txBody>
      </p:sp>
      <p:sp>
        <p:nvSpPr>
          <p:cNvPr id="4" name="Slide Number Placeholder 3"/>
          <p:cNvSpPr>
            <a:spLocks noGrp="1"/>
          </p:cNvSpPr>
          <p:nvPr>
            <p:ph type="sldNum" sz="quarter" idx="5"/>
          </p:nvPr>
        </p:nvSpPr>
        <p:spPr/>
        <p:txBody>
          <a:bodyPr/>
          <a:lstStyle/>
          <a:p>
            <a:fld id="{0C252EC1-BBF4-4B78-8366-A02C4FFA1F92}" type="slidenum">
              <a:rPr lang="en-US" smtClean="0"/>
              <a:t>25</a:t>
            </a:fld>
            <a:endParaRPr lang="en-US"/>
          </a:p>
        </p:txBody>
      </p:sp>
    </p:spTree>
    <p:extLst>
      <p:ext uri="{BB962C8B-B14F-4D97-AF65-F5344CB8AC3E}">
        <p14:creationId xmlns:p14="http://schemas.microsoft.com/office/powerpoint/2010/main" val="1906433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concept is called long polling.  This basically says if the queue is empty, wait 20 seconds before polling again, rather than polling constantly.  This reduces extraneous polling and can also minimize costs.</a:t>
            </a:r>
          </a:p>
          <a:p>
            <a:endParaRPr lang="en-US" dirty="0"/>
          </a:p>
          <a:p>
            <a:r>
              <a:rPr lang="en-US" dirty="0"/>
              <a:t>And finally, dead letter queues.  These are used for when messages fail to process for some reason in the “regular” queue.  You can move these to a dead letter queue and handle them separately.  And that’s their sole purpose.  It’s for the failed or dead messages, as the name implies.  </a:t>
            </a:r>
          </a:p>
        </p:txBody>
      </p:sp>
      <p:sp>
        <p:nvSpPr>
          <p:cNvPr id="4" name="Slide Number Placeholder 3"/>
          <p:cNvSpPr>
            <a:spLocks noGrp="1"/>
          </p:cNvSpPr>
          <p:nvPr>
            <p:ph type="sldNum" sz="quarter" idx="5"/>
          </p:nvPr>
        </p:nvSpPr>
        <p:spPr/>
        <p:txBody>
          <a:bodyPr/>
          <a:lstStyle/>
          <a:p>
            <a:fld id="{0C252EC1-BBF4-4B78-8366-A02C4FFA1F92}" type="slidenum">
              <a:rPr lang="en-US" smtClean="0"/>
              <a:t>26</a:t>
            </a:fld>
            <a:endParaRPr lang="en-US"/>
          </a:p>
        </p:txBody>
      </p:sp>
    </p:spTree>
    <p:extLst>
      <p:ext uri="{BB962C8B-B14F-4D97-AF65-F5344CB8AC3E}">
        <p14:creationId xmlns:p14="http://schemas.microsoft.com/office/powerpoint/2010/main" val="37110937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m15-06 </a:t>
            </a:r>
            <a:r>
              <a:rPr lang="en-US" sz="1200" b="1" dirty="0"/>
              <a:t>= “DEMO: Application Integration: Sending and Receiving Messages with </a:t>
            </a:r>
            <a:r>
              <a:rPr lang="en-US" sz="1200" b="1" dirty="0" err="1"/>
              <a:t>SQS</a:t>
            </a:r>
            <a:r>
              <a:rPr lang="en-US" sz="1200" b="1"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Navigate to </a:t>
            </a:r>
            <a:r>
              <a:rPr lang="en-US" sz="1200" b="1" dirty="0" err="1"/>
              <a:t>SQS</a:t>
            </a: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Create queue: my-first-queue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Leave </a:t>
            </a:r>
            <a:r>
              <a:rPr lang="en-US" sz="1200" b="1" dirty="0"/>
              <a:t>all defaults and create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Review the details of the queue </a:t>
            </a:r>
            <a:r>
              <a:rPr lang="en-US" sz="1200" b="0" dirty="0"/>
              <a:t>(how many messages are in the queue, delayed, etc.)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Create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On top right, </a:t>
            </a:r>
            <a:r>
              <a:rPr lang="en-US" sz="1200" b="1" dirty="0"/>
              <a:t>Send and receive messages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Message body</a:t>
            </a:r>
            <a:r>
              <a:rPr lang="en-US" sz="1200" b="0" dirty="0"/>
              <a:t>: Here’s a photo to process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Send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Now let’s send a </a:t>
            </a:r>
            <a:r>
              <a:rPr lang="en-US" sz="1200" b="1" dirty="0"/>
              <a:t>second message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Here’s another photo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Send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Now scrolling down, you’ll see the “Receive messages,” we have two messages ready to be received by our consumers.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So in a real-world scenario, an application would programmatically be polling this queue, checking for new messages.  But we can simulate that here through the Console by </a:t>
            </a:r>
            <a:r>
              <a:rPr lang="en-US" sz="1200" b="1" dirty="0"/>
              <a:t>poll for messages</a:t>
            </a:r>
            <a:r>
              <a:rPr lang="en-US" sz="1200" b="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And you’ll see that both messages are received.  If you </a:t>
            </a:r>
            <a:r>
              <a:rPr lang="en-US" sz="1200" b="1" dirty="0"/>
              <a:t>click into them</a:t>
            </a:r>
            <a:r>
              <a:rPr lang="en-US" sz="1200" b="0" dirty="0"/>
              <a:t>, you’ll see the details, the Body and so on.  So your consumer application would process these messages and then delete them from the queue.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Show how visibility timeout works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Send a message, with two consumers to grab it (in separate tabs)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Poll from Consumer1; should be invisible for 30 seconds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During that 30 seconds, Consumer2 can’t see 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After 30 seconds expire, Consumer2 CAN see it; so if it hasn’t been processed, it’ll get received and processed or partially processed twice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Edit the queue: increase the visibility timeout to a time that’s reasonable for your application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For what we’re doing, we can </a:t>
            </a:r>
            <a:r>
              <a:rPr lang="en-US" sz="1200" b="1" dirty="0"/>
              <a:t>manually delete them </a:t>
            </a:r>
            <a:r>
              <a:rPr lang="en-US" sz="1200" b="0" dirty="0"/>
              <a:t>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Delete the queue.</a:t>
            </a: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Trebuchet MS" panose="020B0603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spTree>
    <p:extLst>
      <p:ext uri="{BB962C8B-B14F-4D97-AF65-F5344CB8AC3E}">
        <p14:creationId xmlns:p14="http://schemas.microsoft.com/office/powerpoint/2010/main" val="40585550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m15-07 </a:t>
            </a:r>
            <a:r>
              <a:rPr lang="en-US" sz="1200" b="1" dirty="0"/>
              <a:t>= “Simple Notification Service (</a:t>
            </a:r>
            <a:r>
              <a:rPr lang="en-US" sz="1200" b="1" dirty="0" err="1"/>
              <a:t>SNS</a:t>
            </a:r>
            <a:r>
              <a:rPr lang="en-US" sz="1200" b="1" dirty="0"/>
              <a:t>) Overview” – re-use m4-85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r>
              <a:rPr lang="en-US" dirty="0"/>
              <a:t>Next up, let’s talk about the Simple Notification Service, or </a:t>
            </a:r>
            <a:r>
              <a:rPr lang="en-US" dirty="0" err="1"/>
              <a:t>SNS</a:t>
            </a:r>
            <a:r>
              <a:rPr lang="en-US" dirty="0"/>
              <a:t>.  As you can probably surmise from the name, this is used to send notifications, like emails or text messages, for example.  We’ve actually seen this maybe without knowing it in some previous sections when we set up CloudWatch alerts.</a:t>
            </a:r>
          </a:p>
          <a:p>
            <a:endParaRPr lang="en-US" dirty="0"/>
          </a:p>
          <a:p>
            <a:r>
              <a:rPr lang="en-US" dirty="0"/>
              <a:t>But let’s talk through some examples to understand how this works.</a:t>
            </a:r>
          </a:p>
          <a:p>
            <a:endParaRPr lang="en-US" dirty="0"/>
          </a:p>
          <a:p>
            <a:r>
              <a:rPr lang="en-US" dirty="0"/>
              <a:t>(</a:t>
            </a:r>
            <a:r>
              <a:rPr lang="en-US" b="1" dirty="0"/>
              <a:t>click</a:t>
            </a:r>
            <a:r>
              <a:rPr lang="en-US" dirty="0"/>
              <a:t>) Say you have some kind of a retail store, and once a month, you have a big sale—20% off everything in the store. </a:t>
            </a:r>
          </a:p>
          <a:p>
            <a:r>
              <a:rPr lang="en-US" dirty="0"/>
              <a:t>(</a:t>
            </a:r>
            <a:r>
              <a:rPr lang="en-US" b="1" dirty="0"/>
              <a:t>click</a:t>
            </a:r>
            <a:r>
              <a:rPr lang="en-US" dirty="0"/>
              <a:t>) And you have customers.  Those customers are interested in your sales because they save money.  So they want to be notified of when you have these sales.</a:t>
            </a:r>
          </a:p>
          <a:p>
            <a:endParaRPr lang="en-US" dirty="0"/>
          </a:p>
          <a:p>
            <a:r>
              <a:rPr lang="en-US" dirty="0"/>
              <a:t>(</a:t>
            </a:r>
            <a:r>
              <a:rPr lang="en-US" b="1" dirty="0"/>
              <a:t>click</a:t>
            </a:r>
            <a:r>
              <a:rPr lang="en-US" dirty="0"/>
              <a:t>) </a:t>
            </a:r>
            <a:r>
              <a:rPr lang="en-US" dirty="0" err="1"/>
              <a:t>SNS</a:t>
            </a:r>
            <a:r>
              <a:rPr lang="en-US" dirty="0"/>
              <a:t> works in what’s called a pub-sub model, or publisher-subscriber model.  In this example (</a:t>
            </a:r>
            <a:r>
              <a:rPr lang="en-US" b="1" dirty="0"/>
              <a:t>click</a:t>
            </a:r>
            <a:r>
              <a:rPr lang="en-US" dirty="0"/>
              <a:t>), the store (or their website, really) would be the publisher, and they’d (</a:t>
            </a:r>
            <a:r>
              <a:rPr lang="en-US" b="1" dirty="0"/>
              <a:t>click</a:t>
            </a:r>
            <a:r>
              <a:rPr lang="en-US" dirty="0"/>
              <a:t>) publish their promotion to an </a:t>
            </a:r>
            <a:r>
              <a:rPr lang="en-US" dirty="0" err="1"/>
              <a:t>SNS</a:t>
            </a:r>
            <a:r>
              <a:rPr lang="en-US" dirty="0"/>
              <a:t> topic.</a:t>
            </a:r>
          </a:p>
          <a:p>
            <a:r>
              <a:rPr lang="en-US" dirty="0"/>
              <a:t>(</a:t>
            </a:r>
            <a:r>
              <a:rPr lang="en-US" b="1" dirty="0"/>
              <a:t>click</a:t>
            </a:r>
            <a:r>
              <a:rPr lang="en-US" dirty="0"/>
              <a:t>) The customers become the subscribers in this scenario.  They’ve basically said, hey, I want to subscribe to this topic and receive a text or email whenever the store publishes a promotion. (</a:t>
            </a:r>
            <a:r>
              <a:rPr lang="en-US" b="1" dirty="0"/>
              <a:t>click</a:t>
            </a:r>
            <a:r>
              <a:rPr lang="en-US" dirty="0"/>
              <a:t>) And so they do, and they get that promotion notification when the store publishes it.</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86062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do another example, but not using people this time as the subscribers.  (</a:t>
            </a:r>
            <a:r>
              <a:rPr lang="en-US" b="1" dirty="0"/>
              <a:t>click</a:t>
            </a:r>
            <a:r>
              <a:rPr lang="en-US" dirty="0"/>
              <a:t>) In this case, you’ve got some kind of eCommerce site where customers order products or services.  This would be the publisher in this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b="1" dirty="0"/>
              <a:t>click</a:t>
            </a:r>
            <a:r>
              <a:rPr lang="en-US" dirty="0"/>
              <a:t>)</a:t>
            </a:r>
            <a:r>
              <a:rPr lang="en-US" b="0" dirty="0"/>
              <a:t> </a:t>
            </a:r>
            <a:r>
              <a:rPr lang="en-US" dirty="0"/>
              <a:t>And when a new order comes in, the site will publish to an </a:t>
            </a:r>
            <a:r>
              <a:rPr lang="en-US" dirty="0" err="1"/>
              <a:t>SNS</a:t>
            </a:r>
            <a:r>
              <a:rPr lang="en-US" dirty="0"/>
              <a:t> topic.  This time, your subscribers might be other AWS services—like a queue, a Lambda function or an HTTP endpoint for another application or API. (</a:t>
            </a:r>
            <a:r>
              <a:rPr lang="en-US" b="1" dirty="0"/>
              <a:t>click</a:t>
            </a:r>
            <a:r>
              <a:rPr lang="en-US" dirty="0"/>
              <a:t>) And as new things are published to the topic, they’ll be notified and can take whatever action they need to.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that’s the idea of </a:t>
            </a:r>
            <a:r>
              <a:rPr lang="en-US" dirty="0" err="1"/>
              <a:t>SNS</a:t>
            </a:r>
            <a:r>
              <a:rPr lang="en-US" dirty="0"/>
              <a:t>.  For exam purposes, if you see anything about publishers, subscribers or pub-sub, or being able to publish a message just a single time to multiple sources, then think of </a:t>
            </a:r>
            <a:r>
              <a:rPr lang="en-US" dirty="0" err="1"/>
              <a:t>SNS</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0334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For example, maybe you’re building a system that lets users upload pictures to share with friends.  </a:t>
            </a:r>
          </a:p>
          <a:p>
            <a:endParaRPr lang="en-US" sz="1200" dirty="0"/>
          </a:p>
          <a:p>
            <a:r>
              <a:rPr lang="en-US" dirty="0"/>
              <a:t>When a user goes to upload photos, you need to process those—maybe resize them into different sizes of thumbnails, as well as a high-resolution version.</a:t>
            </a:r>
          </a:p>
          <a:p>
            <a:endParaRPr lang="en-US" dirty="0"/>
          </a:p>
          <a:p>
            <a:r>
              <a:rPr lang="en-US" dirty="0"/>
              <a:t>What you COULD do is (</a:t>
            </a:r>
            <a:r>
              <a:rPr lang="en-US" b="1" dirty="0"/>
              <a:t>click</a:t>
            </a:r>
            <a:r>
              <a:rPr lang="en-US" dirty="0"/>
              <a:t>), whenever a user uploads a photo, send it directly to a photo processing service or application that will do that work.  And this might seem fine (</a:t>
            </a:r>
            <a:r>
              <a:rPr lang="en-US" b="1" dirty="0"/>
              <a:t>click</a:t>
            </a:r>
            <a:r>
              <a:rPr lang="en-US" dirty="0"/>
              <a:t>), but what happens if this photo processing service goes down for some reason?  Even if it’s only for a few seconds, what would happen to the photos that you sent?  How would you know to re-send them, or what got processed and what didn’t?</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26578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m5-08 </a:t>
            </a:r>
            <a:r>
              <a:rPr lang="en-US" sz="1200" b="1" dirty="0"/>
              <a:t>= “DEMO: Sending an Email Using Amazon </a:t>
            </a:r>
            <a:r>
              <a:rPr lang="en-US" sz="1200" b="1" dirty="0" err="1"/>
              <a:t>SNS</a:t>
            </a:r>
            <a:r>
              <a:rPr lang="en-US" sz="1200" b="1" dirty="0"/>
              <a:t>” – re-use m4-86, but update badge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In this demo, we’ll use </a:t>
            </a:r>
            <a:r>
              <a:rPr lang="en-US" sz="1200" b="0" dirty="0" err="1"/>
              <a:t>SNS</a:t>
            </a:r>
            <a:r>
              <a:rPr lang="en-US" sz="1200" b="0" dirty="0"/>
              <a:t> to send an email about promotions—kind of like our earlier example with the retail store.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Navigate to </a:t>
            </a:r>
            <a:r>
              <a:rPr lang="en-US" sz="1200" b="1" dirty="0" err="1"/>
              <a:t>SNS</a:t>
            </a: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Topic name: </a:t>
            </a:r>
            <a:r>
              <a:rPr lang="en-US" sz="1200" b="1" dirty="0" err="1"/>
              <a:t>PromoTopic</a:t>
            </a: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All defaults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Now we need to create subscriptions—in other words, what will be listening to this topic for updates?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Create subscription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Under </a:t>
            </a:r>
            <a:r>
              <a:rPr lang="en-US" sz="1200" b="1" dirty="0"/>
              <a:t>protocol, </a:t>
            </a:r>
            <a:r>
              <a:rPr lang="en-US" sz="1200" b="0" dirty="0"/>
              <a:t>here you’ll see all the different types of endpoints that can subscribe.  Email is the easiest one to set up, and that’s what we’re going to do.  But you’ll see other things like Lambda, </a:t>
            </a:r>
            <a:r>
              <a:rPr lang="en-US" sz="1200" b="0" dirty="0" err="1"/>
              <a:t>SQS</a:t>
            </a:r>
            <a:r>
              <a:rPr lang="en-US" sz="1200" b="0" dirty="0"/>
              <a:t>, HTTP or SMS message.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Email</a:t>
            </a: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Create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Once I create, that’s going to send me an email </a:t>
            </a:r>
            <a:r>
              <a:rPr lang="en-US" sz="1200" b="1" dirty="0"/>
              <a:t>(show this) </a:t>
            </a:r>
            <a:r>
              <a:rPr lang="en-US" sz="1200" b="0" dirty="0"/>
              <a:t>to confirm the subscription.  </a:t>
            </a:r>
            <a:r>
              <a:rPr lang="en-US" sz="1200" b="0" dirty="0" err="1"/>
              <a:t>SNS</a:t>
            </a:r>
            <a:r>
              <a:rPr lang="en-US" sz="1200" b="0" dirty="0"/>
              <a:t> won’t actually send messages until it receives this confirmation.  So I’ll </a:t>
            </a:r>
            <a:r>
              <a:rPr lang="en-US" sz="1200" b="1" dirty="0"/>
              <a:t>confirm</a:t>
            </a:r>
            <a:r>
              <a:rPr lang="en-US" sz="1200" b="0"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And now if I </a:t>
            </a:r>
            <a:r>
              <a:rPr lang="en-US" sz="1200" b="1" dirty="0"/>
              <a:t>back up to </a:t>
            </a:r>
            <a:r>
              <a:rPr lang="en-US" sz="1200" b="1" dirty="0" err="1"/>
              <a:t>PromoTopic</a:t>
            </a:r>
            <a:r>
              <a:rPr lang="en-US" sz="1200" b="0" dirty="0"/>
              <a:t>, on the top right, I can </a:t>
            </a:r>
            <a:r>
              <a:rPr lang="en-US" sz="1200" b="1" dirty="0"/>
              <a:t>Publish message</a:t>
            </a:r>
            <a:r>
              <a:rPr lang="en-US" sz="1200" b="0" dirty="0"/>
              <a:t>—this is the equivalent of the retail store saying, hey, we’re having a 20% off sale.  In the real world, this would likely be done programmatically through an application, not someone coming in here and clicking.  But for our purposes, this is an easy way to show you how it works.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Subject</a:t>
            </a:r>
            <a:r>
              <a:rPr lang="en-US" sz="1200" b="0" dirty="0"/>
              <a:t>: We're having a store-wide sale!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And then the actual message body.  Now, if you have several different kinds of subscribers, you can customize the payload </a:t>
            </a:r>
            <a:r>
              <a:rPr lang="en-US" sz="1200" b="1" dirty="0"/>
              <a:t>(show this) </a:t>
            </a:r>
            <a:r>
              <a:rPr lang="en-US" sz="1200" b="0" dirty="0"/>
              <a:t>and have a different message for email, another one for lambda, another for SMS and so 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But for what we’re doing, we’ll just do an identical payload to deliver to everyone.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Message</a:t>
            </a:r>
            <a:r>
              <a:rPr lang="en-US" sz="1200" b="0" dirty="0"/>
              <a:t>: Come visit us for 20% off everything in the store!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Publish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And now if I go check my email, I should have a message about the promotion.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So it worked!  </a:t>
            </a:r>
            <a:r>
              <a:rPr lang="en-US" sz="1200" b="1" dirty="0"/>
              <a:t>Now let’s delete the topic.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And those are the basics of working with the Simple Notification Service or SMS.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Trebuchet MS" panose="020B0603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spTree>
    <p:extLst>
      <p:ext uri="{BB962C8B-B14F-4D97-AF65-F5344CB8AC3E}">
        <p14:creationId xmlns:p14="http://schemas.microsoft.com/office/powerpoint/2010/main" val="24130360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m15-09 </a:t>
            </a:r>
            <a:r>
              <a:rPr lang="en-US" sz="1200" b="1" dirty="0"/>
              <a:t>= “Amazon </a:t>
            </a:r>
            <a:r>
              <a:rPr lang="en-US" sz="1200" b="1" dirty="0" err="1"/>
              <a:t>EventBridge</a:t>
            </a:r>
            <a:r>
              <a:rPr lang="en-US" sz="1200" b="1" dirty="0"/>
              <a:t> (CloudWatch Events) Overview ” – re-use m4-87</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The third and final service we’ll look at for application integration is called </a:t>
            </a:r>
            <a:r>
              <a:rPr lang="en-US" sz="1200" b="0" dirty="0" err="1"/>
              <a:t>EventBridge</a:t>
            </a:r>
            <a:r>
              <a:rPr lang="en-US" sz="1200" b="0" dirty="0"/>
              <a:t> (formerly CloudWatch Events, which you might still see as you do searches for it).  </a:t>
            </a:r>
            <a:r>
              <a:rPr lang="en-US" sz="1200" b="0" dirty="0" err="1"/>
              <a:t>EventBridge</a:t>
            </a:r>
            <a:r>
              <a:rPr lang="en-US" sz="1200" b="0" dirty="0"/>
              <a:t> is actually a relatively new service, and has evolved and built on what we had with CloudWatch Events.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But in a sentence, </a:t>
            </a:r>
            <a:r>
              <a:rPr lang="en-US" sz="1200" b="0" dirty="0" err="1"/>
              <a:t>EventBridge</a:t>
            </a:r>
            <a:r>
              <a:rPr lang="en-US" sz="1200" b="0" dirty="0"/>
              <a:t> helps you build decoupled, event-driven architectures—like a Lambda function triggering DynamoDB database entries, which triggers something else, which triggers something else.  You need to coordinate all those events.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Let’s walk through an example.  (</a:t>
            </a:r>
            <a:r>
              <a:rPr lang="en-US" sz="1200" b="1" dirty="0"/>
              <a:t>click</a:t>
            </a:r>
            <a:r>
              <a:rPr lang="en-US" sz="1200" b="0" dirty="0"/>
              <a:t>) You have an order service, let’s say, and it needs to work with several other services—like (</a:t>
            </a:r>
            <a:r>
              <a:rPr lang="en-US" sz="1200" b="1" dirty="0"/>
              <a:t>click</a:t>
            </a:r>
            <a:r>
              <a:rPr lang="en-US" sz="1200" b="0" dirty="0"/>
              <a:t>) forecasting, fraud, invoice and a shipping service.</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75977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Instead of calling these services directly, you put an Event Bus in-between them.  And effectively, we have a pub/sub model (</a:t>
            </a:r>
            <a:r>
              <a:rPr lang="en-US" b="1" dirty="0"/>
              <a:t>click</a:t>
            </a:r>
            <a:r>
              <a:rPr lang="en-US" b="0" dirty="0"/>
              <a:t>), where in this example the publisher is sending things to the event bus, and the subscribers are listening for things there.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68155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And if you’ve watched the videos on </a:t>
            </a:r>
            <a:r>
              <a:rPr lang="en-US" b="0" dirty="0" err="1"/>
              <a:t>SNS</a:t>
            </a:r>
            <a:r>
              <a:rPr lang="en-US" b="0" dirty="0"/>
              <a:t> or SQS, you might be thinking that </a:t>
            </a:r>
            <a:r>
              <a:rPr lang="en-US" b="0" dirty="0" err="1"/>
              <a:t>EventBridge</a:t>
            </a:r>
            <a:r>
              <a:rPr lang="en-US" b="0" dirty="0"/>
              <a:t> sounds very similar to one or both of those.  And it IS very similar.  But let me call out a few key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84457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t>
            </a:r>
            <a:r>
              <a:rPr lang="en-US" b="1" dirty="0"/>
              <a:t>click</a:t>
            </a:r>
            <a:r>
              <a:rPr lang="en-US" b="0" dirty="0"/>
              <a:t>) First is that subscribers can set rules about what they want to receive so that they’re only getting things they care about.  If the Order Service sends an event that says, Update Shipping Address, the forecasting service wouldn’t really care about that.  This is unlike </a:t>
            </a:r>
            <a:r>
              <a:rPr lang="en-US" b="0" dirty="0" err="1"/>
              <a:t>SNS</a:t>
            </a:r>
            <a:r>
              <a:rPr lang="en-US" b="0" dirty="0"/>
              <a:t>, where all the subscribers receive all notifications that are sent out.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32514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There’s also this concept of a Schema Registry where the publisher can define up front what the event will look like.  This makes it a lot easier for subscribers to know what to expect as far as the format of the data they receive.</a:t>
            </a:r>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73475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Another key difference is that with </a:t>
            </a:r>
            <a:r>
              <a:rPr lang="en-US" b="0" dirty="0" err="1"/>
              <a:t>EventBridge</a:t>
            </a:r>
            <a:r>
              <a:rPr lang="en-US" b="0" dirty="0"/>
              <a:t>, the publisher of events can be a third-party, something like a Shopify or Zendesk or Datadog.  That’s not something you can do with </a:t>
            </a:r>
            <a:r>
              <a:rPr lang="en-US" b="0" dirty="0" err="1"/>
              <a:t>SNS</a:t>
            </a:r>
            <a:r>
              <a:rPr lang="en-US" b="0" dirty="0"/>
              <a:t> or </a:t>
            </a:r>
            <a:r>
              <a:rPr lang="en-US" b="0" dirty="0" err="1"/>
              <a:t>SQS</a:t>
            </a:r>
            <a:r>
              <a:rPr lang="en-US" b="0" dirty="0"/>
              <a:t>.</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4605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And another key differentiator is the ability to schedule events.  This feature is actually what used to be called CloudWatch events, but it’s been folded into the overall </a:t>
            </a:r>
            <a:r>
              <a:rPr lang="en-US" b="0" dirty="0" err="1"/>
              <a:t>EventBridge</a:t>
            </a:r>
            <a:r>
              <a:rPr lang="en-US" b="0" dirty="0"/>
              <a:t> service now.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But with this, you could do something like, every hour, call a Lambda function to write to a log.  Or on the last day of every month, send some kind of report to the Accounting department.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So as you can see, it’s very similar to </a:t>
            </a:r>
            <a:r>
              <a:rPr lang="en-US" b="0" dirty="0" err="1"/>
              <a:t>SNS</a:t>
            </a:r>
            <a:r>
              <a:rPr lang="en-US" b="0" dirty="0"/>
              <a:t> and SQS in that it’s decoupling applications and allowing subscribers to get notified of various events.  But there are four really key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On the exam, if you get questions about event-driven architectures, or being able to use a third-party to publish events, then </a:t>
            </a:r>
            <a:r>
              <a:rPr lang="en-US" b="0" dirty="0" err="1"/>
              <a:t>EventBridge</a:t>
            </a:r>
            <a:r>
              <a:rPr lang="en-US" b="0" dirty="0"/>
              <a:t> is probably what you want.</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53490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m15-10 = “AWS Step Functions Overview”</a:t>
            </a:r>
          </a:p>
          <a:p>
            <a:endParaRPr lang="en-US" dirty="0"/>
          </a:p>
          <a:p>
            <a:r>
              <a:rPr lang="en-US" dirty="0"/>
              <a:t>One other service I want to briefly touch on is AWS Step Functions.  This provides a visual designer to orchestrate Lambda functions.  And I think the best way to understand this one is to just show you </a:t>
            </a:r>
            <a:r>
              <a:rPr lang="en-US" b="1" dirty="0"/>
              <a:t>in the console</a:t>
            </a:r>
            <a:r>
              <a:rPr lang="en-US" dirty="0"/>
              <a:t>…</a:t>
            </a:r>
          </a:p>
          <a:p>
            <a:endParaRPr lang="en-US" dirty="0"/>
          </a:p>
          <a:p>
            <a:r>
              <a:rPr lang="en-US" b="1" dirty="0"/>
              <a:t>Navigate to Step Functions</a:t>
            </a:r>
          </a:p>
          <a:p>
            <a:r>
              <a:rPr lang="en-US" b="1" dirty="0"/>
              <a:t>In the middle of the page, Zoom in to show an example</a:t>
            </a:r>
          </a:p>
          <a:p>
            <a:endParaRPr lang="en-US" b="1" dirty="0"/>
          </a:p>
          <a:p>
            <a:r>
              <a:rPr lang="en-US" b="0" dirty="0"/>
              <a:t>This lets you define a flow, how things should be sequenced, which things can run in parallel, how to handle errors and timeouts and such</a:t>
            </a:r>
          </a:p>
          <a:p>
            <a:endParaRPr lang="en-US" b="0" dirty="0"/>
          </a:p>
          <a:p>
            <a:r>
              <a:rPr lang="en-US" b="0" dirty="0"/>
              <a:t>If we click </a:t>
            </a:r>
            <a:r>
              <a:rPr lang="en-US" b="1" dirty="0"/>
              <a:t>Get started</a:t>
            </a:r>
            <a:r>
              <a:rPr lang="en-US" b="0" dirty="0"/>
              <a:t>, you’ll see we go to the visual designer, with some definition code on the left.  And this is just an example, but if you go </a:t>
            </a:r>
            <a:r>
              <a:rPr lang="en-US" b="1" dirty="0"/>
              <a:t>Next</a:t>
            </a:r>
            <a:r>
              <a:rPr lang="en-US" b="0" dirty="0"/>
              <a:t>, you can fill in additional details then create your state machine where you’ll get the full designer experience like we saw a second ago.</a:t>
            </a:r>
          </a:p>
          <a:p>
            <a:endParaRPr lang="en-US" b="0" dirty="0"/>
          </a:p>
          <a:p>
            <a:r>
              <a:rPr lang="en-US" b="0" dirty="0"/>
              <a:t>I won’t go all the way through this, but for the exam, just know this is a way to orchestrate the different pieces of a serverless application, and most commonly you’ll be orchestrating Lambda functions.  </a:t>
            </a:r>
            <a:r>
              <a:rPr lang="en-US" b="1" dirty="0"/>
              <a:t>Back to slides…</a:t>
            </a:r>
          </a:p>
          <a:p>
            <a:endParaRPr lang="en-US" b="0" dirty="0"/>
          </a:p>
          <a:p>
            <a:r>
              <a:rPr lang="en-US" b="0" dirty="0"/>
              <a:t>Some common use cases for step functions include:</a:t>
            </a:r>
          </a:p>
          <a:p>
            <a:pPr lvl="1"/>
            <a:r>
              <a:rPr lang="en-US" sz="1200" dirty="0">
                <a:latin typeface="+mj-lt"/>
              </a:rPr>
              <a:t>Data processing workflows</a:t>
            </a:r>
          </a:p>
          <a:p>
            <a:pPr lvl="1"/>
            <a:r>
              <a:rPr lang="en-US" sz="1200" dirty="0">
                <a:latin typeface="+mj-lt"/>
              </a:rPr>
              <a:t>eCommerce/order processing</a:t>
            </a:r>
          </a:p>
          <a:p>
            <a:pPr lvl="1"/>
            <a:r>
              <a:rPr lang="en-US" sz="1200" dirty="0">
                <a:latin typeface="+mj-lt"/>
              </a:rPr>
              <a:t>Serverless web applications</a:t>
            </a:r>
          </a:p>
          <a:p>
            <a:endParaRPr lang="en-US" b="0" dirty="0"/>
          </a:p>
          <a:p>
            <a:r>
              <a:rPr lang="en-US" b="0" dirty="0"/>
              <a:t>And this can also be used in conjunction with </a:t>
            </a:r>
            <a:r>
              <a:rPr lang="en-US" b="0" dirty="0" err="1"/>
              <a:t>EventBridge</a:t>
            </a:r>
            <a:r>
              <a:rPr lang="en-US" b="0" dirty="0"/>
              <a:t>.</a:t>
            </a:r>
          </a:p>
          <a:p>
            <a:endParaRPr lang="en-US" b="0" dirty="0"/>
          </a:p>
          <a:p>
            <a:endParaRPr lang="en-US" b="0" dirty="0"/>
          </a:p>
          <a:p>
            <a:endParaRPr lang="en-US" b="0" dirty="0"/>
          </a:p>
          <a:p>
            <a:endParaRPr lang="en-US" b="0" dirty="0"/>
          </a:p>
          <a:p>
            <a:endParaRPr lang="en-US" b="0" dirty="0"/>
          </a:p>
          <a:p>
            <a:endParaRPr lang="en-US" b="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283028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m15-11 = “Important Points to Remember”</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0394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a tightly coupled architecture, and in modern applications, that’s something we generally try to steer clear of—for that very reason.  If something goes wrong with one component, it’s possible that nothing else will work.</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983975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a:t>m15-11 </a:t>
            </a:r>
            <a:r>
              <a:rPr lang="en-US" b="1" dirty="0"/>
              <a:t>= “Important Points to Remember”</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3205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what we want is something like this.  You want the main components decoupled (</a:t>
            </a:r>
            <a:r>
              <a:rPr lang="en-US" b="1" dirty="0"/>
              <a:t>click</a:t>
            </a:r>
            <a:r>
              <a:rPr lang="en-US" dirty="0"/>
              <a:t>), and in-between you have something like a queue.  We’ll talk more about queues later, and that’s just one example of how to do this.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the beauty of this model is that if your photo processing service goes down for some reason, it’s all fine.  All the messages are still sitting in the queue, and they’ll be there, ready to pick up whenever the photo processing service comes back online.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b="1" dirty="0"/>
              <a:t>click</a:t>
            </a:r>
            <a:r>
              <a:rPr lang="en-US" dirty="0"/>
              <a:t>) This approach to architecting is sometimes referred to as microservices, where you separate parts of the system into small services that do just one thing and they’re independent from one another.  This is in contrast to what’s called a monolithic system where you kind of have one single </a:t>
            </a:r>
            <a:r>
              <a:rPr lang="en-US" dirty="0" err="1"/>
              <a:t>blackbox</a:t>
            </a:r>
            <a:r>
              <a:rPr lang="en-US" dirty="0"/>
              <a:t>, if you will, and where failure of one component affects everything else.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lot of what we talk about in this module will help us get to more loosely coupled architectures—things like API Gateway, the Simple Queue Service, The Simple Notification Service, </a:t>
            </a:r>
            <a:r>
              <a:rPr lang="en-US" dirty="0" err="1"/>
              <a:t>EventBridge</a:t>
            </a:r>
            <a:r>
              <a:rPr lang="en-US" dirty="0"/>
              <a:t> and more.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get started.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61460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m15-02 </a:t>
            </a:r>
            <a:r>
              <a:rPr lang="en-US" sz="1200" b="1" dirty="0"/>
              <a:t>= “Amazon API Gateway Overview</a:t>
            </a:r>
            <a:r>
              <a:rPr lang="en-US" b="1" dirty="0"/>
              <a:t>” – re-use m4-51</a:t>
            </a:r>
          </a:p>
          <a:p>
            <a:endParaRPr lang="en-US" dirty="0"/>
          </a:p>
          <a:p>
            <a:r>
              <a:rPr lang="en-US" dirty="0"/>
              <a:t>Let’s talk about API Gateway now.  If you aren’t familiar with the term API, it stands for application programming interface.  But if that doesn’t help, let me give you an example.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41740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you have a shipping app that tracks people’s packages and sends them alert when it’s within an hour of their location.  </a:t>
            </a:r>
          </a:p>
          <a:p>
            <a:endParaRPr lang="en-US" dirty="0"/>
          </a:p>
          <a:p>
            <a:r>
              <a:rPr lang="en-US" dirty="0"/>
              <a:t>(</a:t>
            </a:r>
            <a:r>
              <a:rPr lang="en-US" b="1" dirty="0"/>
              <a:t>click</a:t>
            </a:r>
            <a:r>
              <a:rPr lang="en-US" dirty="0"/>
              <a:t>) To make this happen, you use Google Maps—they provide information about where the package is, the estimated time to arrival, the route and so on.  Well, from a technical perspective, the way this works is Google Maps (</a:t>
            </a:r>
            <a:r>
              <a:rPr lang="en-US" b="1" dirty="0"/>
              <a:t>click</a:t>
            </a:r>
            <a:r>
              <a:rPr lang="en-US" dirty="0"/>
              <a:t>) provides an API for (</a:t>
            </a:r>
            <a:r>
              <a:rPr lang="en-US" b="1" dirty="0"/>
              <a:t>click</a:t>
            </a:r>
            <a:r>
              <a:rPr lang="en-US" dirty="0"/>
              <a:t>) you to send and receive data.</a:t>
            </a:r>
          </a:p>
          <a:p>
            <a:endParaRPr lang="en-US" dirty="0"/>
          </a:p>
          <a:p>
            <a:r>
              <a:rPr lang="en-US" dirty="0"/>
              <a:t>The same is true if you have, say, an application that lets users make a payment through PayPal or something like that.  APIs are everywhere these days, and a huge part of modern software.  It’s basically an intermediary between two applications that lets them communicate with each other.</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124737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AWS land, this managed service is called API Gateway.  And a really common use case, especially for the exam, is that you have some lambda functions (</a:t>
            </a:r>
            <a:r>
              <a:rPr lang="en-US" b="1" dirty="0"/>
              <a:t>click</a:t>
            </a:r>
            <a:r>
              <a:rPr lang="en-US" dirty="0"/>
              <a:t>)—as a refresher, these are serverless, so you’re not setting up a full-blown web application with EC2 instances and so on.  But maybe you have one lambda function that processes and image you upload, and then another one that is used to send that photo to a friend.</a:t>
            </a:r>
          </a:p>
          <a:p>
            <a:endParaRPr lang="en-US" dirty="0"/>
          </a:p>
          <a:p>
            <a:r>
              <a:rPr lang="en-US" dirty="0"/>
              <a:t>Well, those Lambda functions aren’t going to be exposed to the outside world with IP addresses and so on.  So instead, user’s request (</a:t>
            </a:r>
            <a:r>
              <a:rPr lang="en-US" b="1" dirty="0"/>
              <a:t>click</a:t>
            </a:r>
            <a:r>
              <a:rPr lang="en-US" dirty="0"/>
              <a:t>) would first hit API Gateway, and then based (</a:t>
            </a:r>
            <a:r>
              <a:rPr lang="en-US" b="1" dirty="0"/>
              <a:t>click</a:t>
            </a:r>
            <a:r>
              <a:rPr lang="en-US" dirty="0"/>
              <a:t>) on the contents of the request, it would get routed to the appropriate Lambda function.  This is basically a proxy.  Some people even say API Gateway should have been called API Proxy.</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1623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Just a couple other notes for the exam.  This supports REST and WebSocket APIs.  For the exam, you won’t need to know the details of REST vs. </a:t>
            </a:r>
            <a:r>
              <a:rPr lang="en-US" dirty="0" err="1"/>
              <a:t>WebSockets</a:t>
            </a:r>
            <a:r>
              <a:rPr lang="en-US" dirty="0"/>
              <a:t>.  Just know that these are two common types of APIs, and if you get a question about REST in particular, then think about API Gateway.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API Gateway also supports the standard things you’d expect with an AWS managed service—you can do monitoring, authentication, monitoring, throttling and more.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3048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6899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ircle Image Chunking: Three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Circle Icon or Image Chunking: Three Items</a:t>
            </a:r>
          </a:p>
        </p:txBody>
      </p:sp>
      <p:sp>
        <p:nvSpPr>
          <p:cNvPr id="3" name="Content Placeholder 11"/>
          <p:cNvSpPr>
            <a:spLocks noGrp="1"/>
          </p:cNvSpPr>
          <p:nvPr>
            <p:ph sz="quarter" idx="12" hasCustomPrompt="1"/>
          </p:nvPr>
        </p:nvSpPr>
        <p:spPr>
          <a:xfrm>
            <a:off x="1034508" y="1889759"/>
            <a:ext cx="2926080" cy="2926080"/>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4" name="Text Placeholder 3"/>
          <p:cNvSpPr>
            <a:spLocks noGrp="1"/>
          </p:cNvSpPr>
          <p:nvPr>
            <p:ph type="body" sz="quarter" idx="14" hasCustomPrompt="1"/>
          </p:nvPr>
        </p:nvSpPr>
        <p:spPr>
          <a:xfrm>
            <a:off x="838202"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9" name="Content Placeholder 11"/>
          <p:cNvSpPr>
            <a:spLocks noGrp="1"/>
          </p:cNvSpPr>
          <p:nvPr>
            <p:ph sz="quarter" idx="15" hasCustomPrompt="1"/>
          </p:nvPr>
        </p:nvSpPr>
        <p:spPr>
          <a:xfrm>
            <a:off x="8226844"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0" name="Text Placeholder 3"/>
          <p:cNvSpPr>
            <a:spLocks noGrp="1"/>
          </p:cNvSpPr>
          <p:nvPr>
            <p:ph type="body" sz="quarter" idx="16" hasCustomPrompt="1"/>
          </p:nvPr>
        </p:nvSpPr>
        <p:spPr>
          <a:xfrm>
            <a:off x="8035110"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11" name="Content Placeholder 11"/>
          <p:cNvSpPr>
            <a:spLocks noGrp="1" noChangeAspect="1"/>
          </p:cNvSpPr>
          <p:nvPr>
            <p:ph sz="quarter" idx="17" hasCustomPrompt="1"/>
          </p:nvPr>
        </p:nvSpPr>
        <p:spPr>
          <a:xfrm>
            <a:off x="4628388"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2" name="Text Placeholder 3"/>
          <p:cNvSpPr>
            <a:spLocks noGrp="1"/>
          </p:cNvSpPr>
          <p:nvPr>
            <p:ph type="body" sz="quarter" idx="18" hasCustomPrompt="1"/>
          </p:nvPr>
        </p:nvSpPr>
        <p:spPr>
          <a:xfrm>
            <a:off x="4436655"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Tree>
    <p:extLst>
      <p:ext uri="{BB962C8B-B14F-4D97-AF65-F5344CB8AC3E}">
        <p14:creationId xmlns:p14="http://schemas.microsoft.com/office/powerpoint/2010/main" val="2396046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a:t>
            </a:r>
          </a:p>
        </p:txBody>
      </p:sp>
    </p:spTree>
    <p:extLst>
      <p:ext uri="{BB962C8B-B14F-4D97-AF65-F5344CB8AC3E}">
        <p14:creationId xmlns:p14="http://schemas.microsoft.com/office/powerpoint/2010/main" val="31600902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Image Left | Content Right">
    <p:spTree>
      <p:nvGrpSpPr>
        <p:cNvPr id="1" name=""/>
        <p:cNvGrpSpPr/>
        <p:nvPr/>
      </p:nvGrpSpPr>
      <p:grpSpPr>
        <a:xfrm>
          <a:off x="0" y="0"/>
          <a:ext cx="0" cy="0"/>
          <a:chOff x="0" y="0"/>
          <a:chExt cx="0" cy="0"/>
        </a:xfrm>
      </p:grpSpPr>
      <p:sp>
        <p:nvSpPr>
          <p:cNvPr id="9" name="Content Placeholder 2"/>
          <p:cNvSpPr>
            <a:spLocks noGrp="1"/>
          </p:cNvSpPr>
          <p:nvPr>
            <p:ph sz="quarter" idx="14" hasCustomPrompt="1"/>
          </p:nvPr>
        </p:nvSpPr>
        <p:spPr>
          <a:xfrm>
            <a:off x="555414" y="469054"/>
            <a:ext cx="3589868" cy="5919895"/>
          </a:xfrm>
          <a:prstGeom prst="rect">
            <a:avLst/>
          </a:prstGeom>
        </p:spPr>
        <p:txBody>
          <a:bodyPr anchor="ctr">
            <a:noAutofit/>
          </a:bodyPr>
          <a:lstStyle>
            <a:lvl1pPr algn="r">
              <a:lnSpc>
                <a:spcPct val="100000"/>
              </a:lnSpc>
              <a:defRPr sz="3600" b="0" i="0">
                <a:latin typeface="+mj-lt"/>
                <a:ea typeface="PS TT Commons Light" charset="0"/>
                <a:cs typeface="PS TT Commons Light" charset="0"/>
              </a:defRPr>
            </a:lvl1pPr>
          </a:lstStyle>
          <a:p>
            <a:pPr lvl="0"/>
            <a:r>
              <a:rPr lang="en-US" dirty="0"/>
              <a:t>Click to Add Title or Click Icon to Add Graphic</a:t>
            </a:r>
          </a:p>
        </p:txBody>
      </p:sp>
      <p:cxnSp>
        <p:nvCxnSpPr>
          <p:cNvPr id="5" name="Straight Connector 4"/>
          <p:cNvCxnSpPr/>
          <p:nvPr/>
        </p:nvCxnSpPr>
        <p:spPr>
          <a:xfrm>
            <a:off x="4609253" y="469054"/>
            <a:ext cx="0" cy="5919895"/>
          </a:xfrm>
          <a:prstGeom prst="line">
            <a:avLst/>
          </a:prstGeom>
          <a:ln w="50800">
            <a:solidFill>
              <a:srgbClr val="FF9900"/>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 name="Text Placeholder 7"/>
          <p:cNvSpPr>
            <a:spLocks noGrp="1"/>
          </p:cNvSpPr>
          <p:nvPr>
            <p:ph type="body" sz="quarter" idx="10" hasCustomPrompt="1"/>
          </p:nvPr>
        </p:nvSpPr>
        <p:spPr>
          <a:xfrm>
            <a:off x="5073227" y="469054"/>
            <a:ext cx="6509173" cy="5919895"/>
          </a:xfrm>
          <a:prstGeom prst="rect">
            <a:avLst/>
          </a:prstGeom>
        </p:spPr>
        <p:txBody>
          <a:bodyPr lIns="0" anchor="ctr">
            <a:noAutofit/>
          </a:bodyPr>
          <a:lstStyle>
            <a:lvl1pPr algn="l">
              <a:defRPr sz="2267" b="0" i="0" baseline="0">
                <a:solidFill>
                  <a:srgbClr val="FF9900"/>
                </a:solidFill>
                <a:latin typeface="+mn-lt"/>
                <a:ea typeface="PS TT Commons DemiBold" charset="0"/>
                <a:cs typeface="PS TT Commons DemiBold" charset="0"/>
              </a:defRPr>
            </a:lvl1pPr>
            <a:lvl2pPr algn="l">
              <a:buSzPct val="100000"/>
              <a:defRPr sz="2267" b="0" i="0">
                <a:solidFill>
                  <a:srgbClr val="FF9900"/>
                </a:solidFill>
                <a:latin typeface="PS TT Commons" charset="0"/>
                <a:ea typeface="PS TT Commons" charset="0"/>
                <a:cs typeface="PS TT Commons" charset="0"/>
              </a:defRPr>
            </a:lvl2pPr>
            <a:lvl3pPr marL="804374" indent="-208502" algn="l">
              <a:tabLst/>
              <a:defRPr sz="2267" b="0" i="0">
                <a:solidFill>
                  <a:srgbClr val="FF9900"/>
                </a:solidFill>
                <a:latin typeface="PS TT Commons" charset="0"/>
                <a:ea typeface="PS TT Commons" charset="0"/>
                <a:cs typeface="PS TT Commons" charset="0"/>
              </a:defRPr>
            </a:lvl3pPr>
            <a:lvl4pPr marL="1072146" indent="-189451" algn="l">
              <a:tabLst/>
              <a:defRPr sz="2267" b="0" i="0">
                <a:solidFill>
                  <a:srgbClr val="FF9900"/>
                </a:solidFill>
                <a:latin typeface="PS TT Commons" charset="0"/>
                <a:ea typeface="PS TT Commons" charset="0"/>
                <a:cs typeface="PS TT Commons" charset="0"/>
              </a:defRPr>
            </a:lvl4pPr>
            <a:lvl5pPr marL="1270064" indent="-173575" algn="l">
              <a:tabLst/>
              <a:defRPr sz="2267" b="0" i="0">
                <a:solidFill>
                  <a:srgbClr val="FF9900"/>
                </a:solidFill>
                <a:latin typeface="PS TT Commons" charset="0"/>
                <a:ea typeface="PS TT Commons" charset="0"/>
                <a:cs typeface="PS TT Commons" charset="0"/>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99660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rcle Image Chunking: Three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Circle Icon or Image Chunking: Three Items</a:t>
            </a:r>
          </a:p>
        </p:txBody>
      </p:sp>
      <p:sp>
        <p:nvSpPr>
          <p:cNvPr id="3" name="Content Placeholder 11"/>
          <p:cNvSpPr>
            <a:spLocks noGrp="1"/>
          </p:cNvSpPr>
          <p:nvPr>
            <p:ph sz="quarter" idx="12" hasCustomPrompt="1"/>
          </p:nvPr>
        </p:nvSpPr>
        <p:spPr>
          <a:xfrm>
            <a:off x="1034508" y="1889759"/>
            <a:ext cx="2926080" cy="2926080"/>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4" name="Text Placeholder 3"/>
          <p:cNvSpPr>
            <a:spLocks noGrp="1"/>
          </p:cNvSpPr>
          <p:nvPr>
            <p:ph type="body" sz="quarter" idx="14" hasCustomPrompt="1"/>
          </p:nvPr>
        </p:nvSpPr>
        <p:spPr>
          <a:xfrm>
            <a:off x="838202"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9" name="Content Placeholder 11"/>
          <p:cNvSpPr>
            <a:spLocks noGrp="1"/>
          </p:cNvSpPr>
          <p:nvPr>
            <p:ph sz="quarter" idx="15" hasCustomPrompt="1"/>
          </p:nvPr>
        </p:nvSpPr>
        <p:spPr>
          <a:xfrm>
            <a:off x="8226844"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0" name="Text Placeholder 3"/>
          <p:cNvSpPr>
            <a:spLocks noGrp="1"/>
          </p:cNvSpPr>
          <p:nvPr>
            <p:ph type="body" sz="quarter" idx="16" hasCustomPrompt="1"/>
          </p:nvPr>
        </p:nvSpPr>
        <p:spPr>
          <a:xfrm>
            <a:off x="8035110"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11" name="Content Placeholder 11"/>
          <p:cNvSpPr>
            <a:spLocks noGrp="1" noChangeAspect="1"/>
          </p:cNvSpPr>
          <p:nvPr>
            <p:ph sz="quarter" idx="17" hasCustomPrompt="1"/>
          </p:nvPr>
        </p:nvSpPr>
        <p:spPr>
          <a:xfrm>
            <a:off x="4628388"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2" name="Text Placeholder 3"/>
          <p:cNvSpPr>
            <a:spLocks noGrp="1"/>
          </p:cNvSpPr>
          <p:nvPr>
            <p:ph type="body" sz="quarter" idx="18" hasCustomPrompt="1"/>
          </p:nvPr>
        </p:nvSpPr>
        <p:spPr>
          <a:xfrm>
            <a:off x="4436655"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Tree>
    <p:extLst>
      <p:ext uri="{BB962C8B-B14F-4D97-AF65-F5344CB8AC3E}">
        <p14:creationId xmlns:p14="http://schemas.microsoft.com/office/powerpoint/2010/main" val="7247511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a:t>
            </a:r>
          </a:p>
        </p:txBody>
      </p:sp>
    </p:spTree>
    <p:extLst>
      <p:ext uri="{BB962C8B-B14F-4D97-AF65-F5344CB8AC3E}">
        <p14:creationId xmlns:p14="http://schemas.microsoft.com/office/powerpoint/2010/main" val="31349095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50BDF-13CF-438E-B00A-62D2CF9C80A5}"/>
              </a:ext>
            </a:extLst>
          </p:cNvPr>
          <p:cNvSpPr>
            <a:spLocks noGrp="1"/>
          </p:cNvSpPr>
          <p:nvPr>
            <p:ph type="title"/>
          </p:nvPr>
        </p:nvSpPr>
        <p:spPr/>
        <p:txBody>
          <a:bodyPr/>
          <a:lstStyle>
            <a:lvl1pPr algn="l">
              <a:defRPr/>
            </a:lvl1pPr>
          </a:lstStyle>
          <a:p>
            <a:r>
              <a:rPr lang="en-US" dirty="0"/>
              <a:t>Click to edit Master title style</a:t>
            </a:r>
          </a:p>
        </p:txBody>
      </p:sp>
      <p:sp>
        <p:nvSpPr>
          <p:cNvPr id="4" name="Text Placeholder 3">
            <a:extLst>
              <a:ext uri="{FF2B5EF4-FFF2-40B4-BE49-F238E27FC236}">
                <a16:creationId xmlns:a16="http://schemas.microsoft.com/office/drawing/2014/main" id="{9242D7CA-A554-4788-BC50-B7AF3E0F8E4B}"/>
              </a:ext>
            </a:extLst>
          </p:cNvPr>
          <p:cNvSpPr>
            <a:spLocks noGrp="1"/>
          </p:cNvSpPr>
          <p:nvPr>
            <p:ph type="body" sz="quarter" idx="10"/>
          </p:nvPr>
        </p:nvSpPr>
        <p:spPr>
          <a:xfrm>
            <a:off x="838200" y="1604963"/>
            <a:ext cx="10515600" cy="4572000"/>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01540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5963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Image Left | Content Right">
    <p:spTree>
      <p:nvGrpSpPr>
        <p:cNvPr id="1" name=""/>
        <p:cNvGrpSpPr/>
        <p:nvPr/>
      </p:nvGrpSpPr>
      <p:grpSpPr>
        <a:xfrm>
          <a:off x="0" y="0"/>
          <a:ext cx="0" cy="0"/>
          <a:chOff x="0" y="0"/>
          <a:chExt cx="0" cy="0"/>
        </a:xfrm>
      </p:grpSpPr>
      <p:sp>
        <p:nvSpPr>
          <p:cNvPr id="9" name="Content Placeholder 2"/>
          <p:cNvSpPr>
            <a:spLocks noGrp="1"/>
          </p:cNvSpPr>
          <p:nvPr>
            <p:ph sz="quarter" idx="14" hasCustomPrompt="1"/>
          </p:nvPr>
        </p:nvSpPr>
        <p:spPr>
          <a:xfrm>
            <a:off x="555414" y="469054"/>
            <a:ext cx="3589868" cy="5919895"/>
          </a:xfrm>
          <a:prstGeom prst="rect">
            <a:avLst/>
          </a:prstGeom>
        </p:spPr>
        <p:txBody>
          <a:bodyPr anchor="ctr">
            <a:noAutofit/>
          </a:bodyPr>
          <a:lstStyle>
            <a:lvl1pPr algn="r">
              <a:lnSpc>
                <a:spcPct val="100000"/>
              </a:lnSpc>
              <a:defRPr sz="3600" b="0" i="0">
                <a:latin typeface="+mj-lt"/>
                <a:ea typeface="PS TT Commons Light" charset="0"/>
                <a:cs typeface="PS TT Commons Light" charset="0"/>
              </a:defRPr>
            </a:lvl1pPr>
          </a:lstStyle>
          <a:p>
            <a:pPr lvl="0"/>
            <a:r>
              <a:rPr lang="en-US" dirty="0"/>
              <a:t>Click to Add Title or Click Icon to Add Graphic</a:t>
            </a:r>
          </a:p>
        </p:txBody>
      </p:sp>
      <p:cxnSp>
        <p:nvCxnSpPr>
          <p:cNvPr id="5" name="Straight Connector 4"/>
          <p:cNvCxnSpPr/>
          <p:nvPr/>
        </p:nvCxnSpPr>
        <p:spPr>
          <a:xfrm>
            <a:off x="4609253" y="469054"/>
            <a:ext cx="0" cy="5919895"/>
          </a:xfrm>
          <a:prstGeom prst="line">
            <a:avLst/>
          </a:prstGeom>
          <a:ln w="50800">
            <a:solidFill>
              <a:srgbClr val="FF9900"/>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 name="Text Placeholder 7"/>
          <p:cNvSpPr>
            <a:spLocks noGrp="1"/>
          </p:cNvSpPr>
          <p:nvPr>
            <p:ph type="body" sz="quarter" idx="10" hasCustomPrompt="1"/>
          </p:nvPr>
        </p:nvSpPr>
        <p:spPr>
          <a:xfrm>
            <a:off x="5073227" y="469054"/>
            <a:ext cx="6509173" cy="5919895"/>
          </a:xfrm>
          <a:prstGeom prst="rect">
            <a:avLst/>
          </a:prstGeom>
        </p:spPr>
        <p:txBody>
          <a:bodyPr lIns="0" anchor="ctr">
            <a:noAutofit/>
          </a:bodyPr>
          <a:lstStyle>
            <a:lvl1pPr algn="l">
              <a:defRPr sz="2267" b="0" i="0" baseline="0">
                <a:solidFill>
                  <a:srgbClr val="FF9900"/>
                </a:solidFill>
                <a:latin typeface="+mn-lt"/>
                <a:ea typeface="PS TT Commons DemiBold" charset="0"/>
                <a:cs typeface="PS TT Commons DemiBold" charset="0"/>
              </a:defRPr>
            </a:lvl1pPr>
            <a:lvl2pPr algn="l">
              <a:buSzPct val="100000"/>
              <a:defRPr sz="2267" b="0" i="0">
                <a:solidFill>
                  <a:srgbClr val="FF9900"/>
                </a:solidFill>
                <a:latin typeface="PS TT Commons" charset="0"/>
                <a:ea typeface="PS TT Commons" charset="0"/>
                <a:cs typeface="PS TT Commons" charset="0"/>
              </a:defRPr>
            </a:lvl2pPr>
            <a:lvl3pPr marL="804374" indent="-208502" algn="l">
              <a:tabLst/>
              <a:defRPr sz="2267" b="0" i="0">
                <a:solidFill>
                  <a:srgbClr val="FF9900"/>
                </a:solidFill>
                <a:latin typeface="PS TT Commons" charset="0"/>
                <a:ea typeface="PS TT Commons" charset="0"/>
                <a:cs typeface="PS TT Commons" charset="0"/>
              </a:defRPr>
            </a:lvl3pPr>
            <a:lvl4pPr marL="1072146" indent="-189451" algn="l">
              <a:tabLst/>
              <a:defRPr sz="2267" b="0" i="0">
                <a:solidFill>
                  <a:srgbClr val="FF9900"/>
                </a:solidFill>
                <a:latin typeface="PS TT Commons" charset="0"/>
                <a:ea typeface="PS TT Commons" charset="0"/>
                <a:cs typeface="PS TT Commons" charset="0"/>
              </a:defRPr>
            </a:lvl4pPr>
            <a:lvl5pPr marL="1270064" indent="-173575" algn="l">
              <a:tabLst/>
              <a:defRPr sz="2267" b="0" i="0">
                <a:solidFill>
                  <a:srgbClr val="FF9900"/>
                </a:solidFill>
                <a:latin typeface="PS TT Commons" charset="0"/>
                <a:ea typeface="PS TT Commons" charset="0"/>
                <a:cs typeface="PS TT Commons" charset="0"/>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8253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ircle Image Chunking: Three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Circle Icon or Image Chunking: Three Items</a:t>
            </a:r>
          </a:p>
        </p:txBody>
      </p:sp>
      <p:sp>
        <p:nvSpPr>
          <p:cNvPr id="3" name="Content Placeholder 11"/>
          <p:cNvSpPr>
            <a:spLocks noGrp="1"/>
          </p:cNvSpPr>
          <p:nvPr>
            <p:ph sz="quarter" idx="12" hasCustomPrompt="1"/>
          </p:nvPr>
        </p:nvSpPr>
        <p:spPr>
          <a:xfrm>
            <a:off x="1034508" y="1889759"/>
            <a:ext cx="2926080" cy="2926080"/>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4" name="Text Placeholder 3"/>
          <p:cNvSpPr>
            <a:spLocks noGrp="1"/>
          </p:cNvSpPr>
          <p:nvPr>
            <p:ph type="body" sz="quarter" idx="14" hasCustomPrompt="1"/>
          </p:nvPr>
        </p:nvSpPr>
        <p:spPr>
          <a:xfrm>
            <a:off x="838202"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9" name="Content Placeholder 11"/>
          <p:cNvSpPr>
            <a:spLocks noGrp="1"/>
          </p:cNvSpPr>
          <p:nvPr>
            <p:ph sz="quarter" idx="15" hasCustomPrompt="1"/>
          </p:nvPr>
        </p:nvSpPr>
        <p:spPr>
          <a:xfrm>
            <a:off x="8226844"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0" name="Text Placeholder 3"/>
          <p:cNvSpPr>
            <a:spLocks noGrp="1"/>
          </p:cNvSpPr>
          <p:nvPr>
            <p:ph type="body" sz="quarter" idx="16" hasCustomPrompt="1"/>
          </p:nvPr>
        </p:nvSpPr>
        <p:spPr>
          <a:xfrm>
            <a:off x="8035110"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11" name="Content Placeholder 11"/>
          <p:cNvSpPr>
            <a:spLocks noGrp="1" noChangeAspect="1"/>
          </p:cNvSpPr>
          <p:nvPr>
            <p:ph sz="quarter" idx="17" hasCustomPrompt="1"/>
          </p:nvPr>
        </p:nvSpPr>
        <p:spPr>
          <a:xfrm>
            <a:off x="4628388"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2" name="Text Placeholder 3"/>
          <p:cNvSpPr>
            <a:spLocks noGrp="1"/>
          </p:cNvSpPr>
          <p:nvPr>
            <p:ph type="body" sz="quarter" idx="18" hasCustomPrompt="1"/>
          </p:nvPr>
        </p:nvSpPr>
        <p:spPr>
          <a:xfrm>
            <a:off x="4436655"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Tree>
    <p:extLst>
      <p:ext uri="{BB962C8B-B14F-4D97-AF65-F5344CB8AC3E}">
        <p14:creationId xmlns:p14="http://schemas.microsoft.com/office/powerpoint/2010/main" val="871231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a:t>
            </a:r>
          </a:p>
        </p:txBody>
      </p:sp>
    </p:spTree>
    <p:extLst>
      <p:ext uri="{BB962C8B-B14F-4D97-AF65-F5344CB8AC3E}">
        <p14:creationId xmlns:p14="http://schemas.microsoft.com/office/powerpoint/2010/main" val="995048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Bullets">
    <p:bg>
      <p:bgPr>
        <a:solidFill>
          <a:schemeClr val="bg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3E5916C-26A5-4146-A5F7-504CB54D6DBE}"/>
              </a:ext>
            </a:extLst>
          </p:cNvPr>
          <p:cNvSpPr>
            <a:spLocks noGrp="1"/>
          </p:cNvSpPr>
          <p:nvPr>
            <p:ph type="title" hasCustomPrompt="1"/>
          </p:nvPr>
        </p:nvSpPr>
        <p:spPr>
          <a:xfrm>
            <a:off x="838200" y="570865"/>
            <a:ext cx="10515600" cy="543832"/>
          </a:xfrm>
        </p:spPr>
        <p:txBody>
          <a:bodyPr/>
          <a:lstStyle>
            <a:lvl1pPr>
              <a:defRPr/>
            </a:lvl1pPr>
          </a:lstStyle>
          <a:p>
            <a:r>
              <a:rPr lang="en-US" dirty="0"/>
              <a:t>Title and Bullets</a:t>
            </a:r>
          </a:p>
        </p:txBody>
      </p:sp>
      <p:sp>
        <p:nvSpPr>
          <p:cNvPr id="8" name="Content Placeholder 6">
            <a:extLst>
              <a:ext uri="{FF2B5EF4-FFF2-40B4-BE49-F238E27FC236}">
                <a16:creationId xmlns:a16="http://schemas.microsoft.com/office/drawing/2014/main" id="{BC126ACE-31B7-4B43-8CD2-29EF74D29E28}"/>
              </a:ext>
            </a:extLst>
          </p:cNvPr>
          <p:cNvSpPr>
            <a:spLocks noGrp="1"/>
          </p:cNvSpPr>
          <p:nvPr>
            <p:ph sz="quarter" idx="10"/>
          </p:nvPr>
        </p:nvSpPr>
        <p:spPr>
          <a:xfrm>
            <a:off x="838200" y="1613141"/>
            <a:ext cx="10515600" cy="4589462"/>
          </a:xfrm>
        </p:spPr>
        <p:txBody>
          <a:bodyPr/>
          <a:lstStyle>
            <a:lvl1pPr marL="457200" indent="-457200">
              <a:buFont typeface="Arial" panose="020B0604020202020204" pitchFamily="34" charset="0"/>
              <a:buChar char="•"/>
              <a:defRPr sz="2800"/>
            </a:lvl1pPr>
            <a:lvl2pPr>
              <a:defRPr sz="24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53406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2788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3995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Image Left | Content Right">
    <p:spTree>
      <p:nvGrpSpPr>
        <p:cNvPr id="1" name=""/>
        <p:cNvGrpSpPr/>
        <p:nvPr/>
      </p:nvGrpSpPr>
      <p:grpSpPr>
        <a:xfrm>
          <a:off x="0" y="0"/>
          <a:ext cx="0" cy="0"/>
          <a:chOff x="0" y="0"/>
          <a:chExt cx="0" cy="0"/>
        </a:xfrm>
      </p:grpSpPr>
      <p:sp>
        <p:nvSpPr>
          <p:cNvPr id="9" name="Content Placeholder 2"/>
          <p:cNvSpPr>
            <a:spLocks noGrp="1"/>
          </p:cNvSpPr>
          <p:nvPr>
            <p:ph sz="quarter" idx="14" hasCustomPrompt="1"/>
          </p:nvPr>
        </p:nvSpPr>
        <p:spPr>
          <a:xfrm>
            <a:off x="555414" y="469054"/>
            <a:ext cx="3589868" cy="5919895"/>
          </a:xfrm>
          <a:prstGeom prst="rect">
            <a:avLst/>
          </a:prstGeom>
        </p:spPr>
        <p:txBody>
          <a:bodyPr anchor="ctr">
            <a:noAutofit/>
          </a:bodyPr>
          <a:lstStyle>
            <a:lvl1pPr algn="r">
              <a:lnSpc>
                <a:spcPct val="100000"/>
              </a:lnSpc>
              <a:defRPr sz="3600" b="0" i="0">
                <a:latin typeface="+mj-lt"/>
                <a:ea typeface="PS TT Commons Light" charset="0"/>
                <a:cs typeface="PS TT Commons Light" charset="0"/>
              </a:defRPr>
            </a:lvl1pPr>
          </a:lstStyle>
          <a:p>
            <a:pPr lvl="0"/>
            <a:r>
              <a:rPr lang="en-US" dirty="0"/>
              <a:t>Click to Add Title or Click Icon to Add Graphic</a:t>
            </a:r>
          </a:p>
        </p:txBody>
      </p:sp>
      <p:cxnSp>
        <p:nvCxnSpPr>
          <p:cNvPr id="5" name="Straight Connector 4"/>
          <p:cNvCxnSpPr/>
          <p:nvPr/>
        </p:nvCxnSpPr>
        <p:spPr>
          <a:xfrm>
            <a:off x="4609253" y="469054"/>
            <a:ext cx="0" cy="5919895"/>
          </a:xfrm>
          <a:prstGeom prst="line">
            <a:avLst/>
          </a:prstGeom>
          <a:ln w="50800">
            <a:solidFill>
              <a:srgbClr val="FF9900"/>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 name="Text Placeholder 7"/>
          <p:cNvSpPr>
            <a:spLocks noGrp="1"/>
          </p:cNvSpPr>
          <p:nvPr>
            <p:ph type="body" sz="quarter" idx="10" hasCustomPrompt="1"/>
          </p:nvPr>
        </p:nvSpPr>
        <p:spPr>
          <a:xfrm>
            <a:off x="5073227" y="469054"/>
            <a:ext cx="6509173" cy="5919895"/>
          </a:xfrm>
          <a:prstGeom prst="rect">
            <a:avLst/>
          </a:prstGeom>
        </p:spPr>
        <p:txBody>
          <a:bodyPr lIns="0" anchor="ctr">
            <a:noAutofit/>
          </a:bodyPr>
          <a:lstStyle>
            <a:lvl1pPr algn="l">
              <a:defRPr sz="2267" b="0" i="0" baseline="0">
                <a:solidFill>
                  <a:srgbClr val="FF9900"/>
                </a:solidFill>
                <a:latin typeface="+mn-lt"/>
                <a:ea typeface="PS TT Commons DemiBold" charset="0"/>
                <a:cs typeface="PS TT Commons DemiBold" charset="0"/>
              </a:defRPr>
            </a:lvl1pPr>
            <a:lvl2pPr algn="l">
              <a:buSzPct val="100000"/>
              <a:defRPr sz="2267" b="0" i="0">
                <a:solidFill>
                  <a:srgbClr val="FF9900"/>
                </a:solidFill>
                <a:latin typeface="PS TT Commons" charset="0"/>
                <a:ea typeface="PS TT Commons" charset="0"/>
                <a:cs typeface="PS TT Commons" charset="0"/>
              </a:defRPr>
            </a:lvl2pPr>
            <a:lvl3pPr marL="804374" indent="-208502" algn="l">
              <a:tabLst/>
              <a:defRPr sz="2267" b="0" i="0">
                <a:solidFill>
                  <a:srgbClr val="FF9900"/>
                </a:solidFill>
                <a:latin typeface="PS TT Commons" charset="0"/>
                <a:ea typeface="PS TT Commons" charset="0"/>
                <a:cs typeface="PS TT Commons" charset="0"/>
              </a:defRPr>
            </a:lvl3pPr>
            <a:lvl4pPr marL="1072146" indent="-189451" algn="l">
              <a:tabLst/>
              <a:defRPr sz="2267" b="0" i="0">
                <a:solidFill>
                  <a:srgbClr val="FF9900"/>
                </a:solidFill>
                <a:latin typeface="PS TT Commons" charset="0"/>
                <a:ea typeface="PS TT Commons" charset="0"/>
                <a:cs typeface="PS TT Commons" charset="0"/>
              </a:defRPr>
            </a:lvl4pPr>
            <a:lvl5pPr marL="1270064" indent="-173575" algn="l">
              <a:tabLst/>
              <a:defRPr sz="2267" b="0" i="0">
                <a:solidFill>
                  <a:srgbClr val="FF9900"/>
                </a:solidFill>
                <a:latin typeface="PS TT Commons" charset="0"/>
                <a:ea typeface="PS TT Commons" charset="0"/>
                <a:cs typeface="PS TT Commons" charset="0"/>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589821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7.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8.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theme" Target="../theme/theme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1838481"/>
      </p:ext>
    </p:extLst>
  </p:cSld>
  <p:clrMap bg1="lt1" tx1="dk1" bg2="lt2" tx2="dk2" accent1="accent1" accent2="accent2" accent3="accent3" accent4="accent4" accent5="accent5" accent6="accent6" hlink="hlink" folHlink="folHlink"/>
  <p:sldLayoutIdLst>
    <p:sldLayoutId id="2147483675" r:id="rId1"/>
    <p:sldLayoutId id="2147483702"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795F9-FA16-4818-A4C7-40BE166CFE04}"/>
              </a:ext>
            </a:extLst>
          </p:cNvPr>
          <p:cNvSpPr>
            <a:spLocks noGrp="1"/>
          </p:cNvSpPr>
          <p:nvPr>
            <p:ph type="title"/>
          </p:nvPr>
        </p:nvSpPr>
        <p:spPr>
          <a:xfrm>
            <a:off x="838200" y="570865"/>
            <a:ext cx="10515600" cy="543832"/>
          </a:xfrm>
          <a:prstGeom prst="rect">
            <a:avLst/>
          </a:prstGeom>
        </p:spPr>
        <p:txBody>
          <a:bodyPr vert="horz" lIns="91440" tIns="45720" rIns="91440" bIns="45720" rtlCol="0" anchor="ctr">
            <a:noAutofit/>
          </a:bodyPr>
          <a:lstStyle/>
          <a:p>
            <a:r>
              <a:rPr lang="en-US" dirty="0"/>
              <a:t>Click to Add Title in Title Case</a:t>
            </a:r>
          </a:p>
        </p:txBody>
      </p:sp>
      <p:sp>
        <p:nvSpPr>
          <p:cNvPr id="5" name="Text Placeholder 4"/>
          <p:cNvSpPr>
            <a:spLocks noGrp="1"/>
          </p:cNvSpPr>
          <p:nvPr>
            <p:ph type="body" idx="1"/>
          </p:nvPr>
        </p:nvSpPr>
        <p:spPr>
          <a:xfrm>
            <a:off x="838200" y="1825625"/>
            <a:ext cx="10515600" cy="4351867"/>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7005520"/>
      </p:ext>
    </p:extLst>
  </p:cSld>
  <p:clrMap bg1="lt1" tx1="dk1" bg2="lt2" tx2="dk2" accent1="accent1" accent2="accent2" accent3="accent3" accent4="accent4" accent5="accent5" accent6="accent6" hlink="hlink" folHlink="folHlink"/>
  <p:sldLayoutIdLst>
    <p:sldLayoutId id="2147483679" r:id="rId1"/>
    <p:sldLayoutId id="2147483681" r:id="rId2"/>
    <p:sldLayoutId id="2147483682" r:id="rId3"/>
    <p:sldLayoutId id="2147483701" r:id="rId4"/>
  </p:sldLayoutIdLst>
  <p:txStyles>
    <p:title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p:titleStyle>
    <p:bodyStyle>
      <a:lvl1pPr marL="57152" marR="0" indent="-57152" algn="l" defTabSz="586017" rtl="0" eaLnBrk="1" fontAlgn="auto" latinLnBrk="0" hangingPunct="1">
        <a:lnSpc>
          <a:spcPct val="100000"/>
        </a:lnSpc>
        <a:spcBef>
          <a:spcPts val="1800"/>
        </a:spcBef>
        <a:spcAft>
          <a:spcPts val="0"/>
        </a:spcAft>
        <a:buClrTx/>
        <a:buSzPct val="75000"/>
        <a:buFont typeface="Myriad Pro" panose="020B0503030403020204" pitchFamily="34" charset="0"/>
        <a:buChar char=" "/>
        <a:tabLst/>
        <a:defRPr sz="2000" kern="1200">
          <a:solidFill>
            <a:schemeClr val="tx1"/>
          </a:solidFill>
          <a:latin typeface="+mj-lt"/>
          <a:ea typeface="+mn-ea"/>
          <a:cs typeface="+mn-cs"/>
        </a:defRPr>
      </a:lvl1pPr>
      <a:lvl2pPr marL="586017" marR="0" indent="-288937" algn="l" defTabSz="586017" rtl="0" eaLnBrk="1" fontAlgn="auto" latinLnBrk="0" hangingPunct="1">
        <a:lnSpc>
          <a:spcPct val="100000"/>
        </a:lnSpc>
        <a:spcBef>
          <a:spcPts val="600"/>
        </a:spcBef>
        <a:spcAft>
          <a:spcPts val="0"/>
        </a:spcAft>
        <a:buClrTx/>
        <a:buSzPct val="75000"/>
        <a:buFont typeface="Lucida Grande"/>
        <a:buChar char="-"/>
        <a:tabLst/>
        <a:defRPr sz="2000" b="0" i="0" kern="1200" baseline="0">
          <a:solidFill>
            <a:schemeClr val="tx1"/>
          </a:solidFill>
          <a:latin typeface="+mj-lt"/>
          <a:ea typeface="PS TT Commons" charset="0"/>
          <a:cs typeface="PS TT Commons" charset="0"/>
        </a:defRPr>
      </a:lvl2pPr>
      <a:lvl3pPr marL="883097" marR="0" indent="-286905" algn="l" defTabSz="586017" rtl="0" eaLnBrk="1" fontAlgn="auto" latinLnBrk="0" hangingPunct="1">
        <a:lnSpc>
          <a:spcPct val="100000"/>
        </a:lnSpc>
        <a:spcBef>
          <a:spcPts val="600"/>
        </a:spcBef>
        <a:spcAft>
          <a:spcPts val="0"/>
        </a:spcAft>
        <a:buClrTx/>
        <a:buSzPct val="75000"/>
        <a:buFont typeface="Lucida Grande"/>
        <a:buChar char="•"/>
        <a:tabLst/>
        <a:defRPr sz="2000" b="0" i="0" kern="1200">
          <a:solidFill>
            <a:schemeClr val="tx1"/>
          </a:solidFill>
          <a:latin typeface="+mj-lt"/>
          <a:ea typeface="PS TT Commons" charset="0"/>
          <a:cs typeface="PS TT Commons" charset="0"/>
        </a:defRPr>
      </a:lvl3pPr>
      <a:lvl4pPr marL="1200181" marR="0" indent="-317508" algn="l" defTabSz="586017" rtl="0" eaLnBrk="1" fontAlgn="auto" latinLnBrk="0" hangingPunct="1">
        <a:lnSpc>
          <a:spcPct val="100000"/>
        </a:lnSpc>
        <a:spcBef>
          <a:spcPts val="600"/>
        </a:spcBef>
        <a:spcAft>
          <a:spcPts val="0"/>
        </a:spcAft>
        <a:buClrTx/>
        <a:buSzPct val="75000"/>
        <a:buFont typeface="Wingdings" panose="05000000000000000000" pitchFamily="2" charset="2"/>
        <a:buChar char="§"/>
        <a:tabLst/>
        <a:defRPr sz="2000" b="0" i="0" kern="1200">
          <a:solidFill>
            <a:schemeClr val="tx1"/>
          </a:solidFill>
          <a:latin typeface="+mj-lt"/>
          <a:ea typeface="PS TT Commons" charset="0"/>
          <a:cs typeface="PS TT Commons" charset="0"/>
        </a:defRPr>
      </a:lvl4pPr>
      <a:lvl5pPr marL="1371635" marR="0" indent="-274646" algn="l" defTabSz="586017" rtl="0" eaLnBrk="1" fontAlgn="auto" latinLnBrk="0" hangingPunct="1">
        <a:lnSpc>
          <a:spcPct val="100000"/>
        </a:lnSpc>
        <a:spcBef>
          <a:spcPts val="600"/>
        </a:spcBef>
        <a:spcAft>
          <a:spcPts val="0"/>
        </a:spcAft>
        <a:buClrTx/>
        <a:buSzPct val="75000"/>
        <a:buFont typeface="Myriad Pro Light" panose="020B0403030403020204" pitchFamily="34" charset="0"/>
        <a:buChar char="-"/>
        <a:tabLst/>
        <a:defRPr sz="2000" b="0" i="0" kern="1200">
          <a:solidFill>
            <a:schemeClr val="tx1"/>
          </a:solidFill>
          <a:latin typeface="+mj-lt"/>
          <a:ea typeface="PS TT Commons" charset="0"/>
          <a:cs typeface="PS TT Commons" charset="0"/>
        </a:defRPr>
      </a:lvl5pPr>
      <a:lvl6pPr marL="1719306" marR="0" indent="-292108" algn="l" defTabSz="586017" rtl="0" eaLnBrk="1" fontAlgn="auto" latinLnBrk="0" hangingPunct="1">
        <a:lnSpc>
          <a:spcPct val="100000"/>
        </a:lnSpc>
        <a:spcBef>
          <a:spcPts val="448"/>
        </a:spcBef>
        <a:spcAft>
          <a:spcPts val="0"/>
        </a:spcAft>
        <a:buClr>
          <a:srgbClr val="404040"/>
        </a:buClr>
        <a:buSzPct val="70000"/>
        <a:buFont typeface="Montserrat"/>
        <a:buChar char=" "/>
        <a:tabLst/>
        <a:defRPr sz="1800" kern="1200">
          <a:solidFill>
            <a:schemeClr val="tx1"/>
          </a:solidFill>
          <a:latin typeface="+mn-lt"/>
          <a:ea typeface="+mn-ea"/>
          <a:cs typeface="+mn-cs"/>
        </a:defRPr>
      </a:lvl6pPr>
      <a:lvl7pPr marL="2003475" marR="0" indent="-288933"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7pPr>
      <a:lvl8pPr marL="2286057" marR="0" indent="-282582"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8pPr>
      <a:lvl9pPr marL="2571815" marR="0" indent="-285758"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503471"/>
      </p:ext>
    </p:extLst>
  </p:cSld>
  <p:clrMap bg1="lt1" tx1="dk1" bg2="lt2" tx2="dk2" accent1="accent1" accent2="accent2" accent3="accent3" accent4="accent4" accent5="accent5" accent6="accent6" hlink="hlink" folHlink="folHlink"/>
  <p:sldLayoutIdLst>
    <p:sldLayoutId id="2147483686"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1850234"/>
      </p:ext>
    </p:extLst>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795F9-FA16-4818-A4C7-40BE166CFE04}"/>
              </a:ext>
            </a:extLst>
          </p:cNvPr>
          <p:cNvSpPr>
            <a:spLocks noGrp="1"/>
          </p:cNvSpPr>
          <p:nvPr>
            <p:ph type="title"/>
          </p:nvPr>
        </p:nvSpPr>
        <p:spPr>
          <a:xfrm>
            <a:off x="838200" y="570865"/>
            <a:ext cx="10515600" cy="543832"/>
          </a:xfrm>
          <a:prstGeom prst="rect">
            <a:avLst/>
          </a:prstGeom>
        </p:spPr>
        <p:txBody>
          <a:bodyPr vert="horz" lIns="91440" tIns="45720" rIns="91440" bIns="45720" rtlCol="0" anchor="ctr">
            <a:noAutofit/>
          </a:bodyPr>
          <a:lstStyle/>
          <a:p>
            <a:r>
              <a:rPr lang="en-US" dirty="0"/>
              <a:t>Click to Add Title in Title Case</a:t>
            </a:r>
          </a:p>
        </p:txBody>
      </p:sp>
      <p:sp>
        <p:nvSpPr>
          <p:cNvPr id="5" name="Text Placeholder 4"/>
          <p:cNvSpPr>
            <a:spLocks noGrp="1"/>
          </p:cNvSpPr>
          <p:nvPr>
            <p:ph type="body" idx="1"/>
          </p:nvPr>
        </p:nvSpPr>
        <p:spPr>
          <a:xfrm>
            <a:off x="838200" y="1825625"/>
            <a:ext cx="10515600" cy="4351867"/>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3963852"/>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Lst>
  <p:txStyles>
    <p:title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p:titleStyle>
    <p:bodyStyle>
      <a:lvl1pPr marL="57152" marR="0" indent="-57152" algn="l" defTabSz="586017" rtl="0" eaLnBrk="1" fontAlgn="auto" latinLnBrk="0" hangingPunct="1">
        <a:lnSpc>
          <a:spcPct val="100000"/>
        </a:lnSpc>
        <a:spcBef>
          <a:spcPts val="1800"/>
        </a:spcBef>
        <a:spcAft>
          <a:spcPts val="0"/>
        </a:spcAft>
        <a:buClrTx/>
        <a:buSzPct val="75000"/>
        <a:buFont typeface="Myriad Pro" panose="020B0503030403020204" pitchFamily="34" charset="0"/>
        <a:buChar char=" "/>
        <a:tabLst/>
        <a:defRPr sz="2000" kern="1200">
          <a:solidFill>
            <a:schemeClr val="tx1"/>
          </a:solidFill>
          <a:latin typeface="+mj-lt"/>
          <a:ea typeface="+mn-ea"/>
          <a:cs typeface="+mn-cs"/>
        </a:defRPr>
      </a:lvl1pPr>
      <a:lvl2pPr marL="586017" marR="0" indent="-288937" algn="l" defTabSz="586017" rtl="0" eaLnBrk="1" fontAlgn="auto" latinLnBrk="0" hangingPunct="1">
        <a:lnSpc>
          <a:spcPct val="100000"/>
        </a:lnSpc>
        <a:spcBef>
          <a:spcPts val="600"/>
        </a:spcBef>
        <a:spcAft>
          <a:spcPts val="0"/>
        </a:spcAft>
        <a:buClrTx/>
        <a:buSzPct val="75000"/>
        <a:buFont typeface="Lucida Grande"/>
        <a:buChar char="-"/>
        <a:tabLst/>
        <a:defRPr sz="2000" b="0" i="0" kern="1200" baseline="0">
          <a:solidFill>
            <a:schemeClr val="tx1"/>
          </a:solidFill>
          <a:latin typeface="+mj-lt"/>
          <a:ea typeface="PS TT Commons" charset="0"/>
          <a:cs typeface="PS TT Commons" charset="0"/>
        </a:defRPr>
      </a:lvl2pPr>
      <a:lvl3pPr marL="883097" marR="0" indent="-286905" algn="l" defTabSz="586017" rtl="0" eaLnBrk="1" fontAlgn="auto" latinLnBrk="0" hangingPunct="1">
        <a:lnSpc>
          <a:spcPct val="100000"/>
        </a:lnSpc>
        <a:spcBef>
          <a:spcPts val="600"/>
        </a:spcBef>
        <a:spcAft>
          <a:spcPts val="0"/>
        </a:spcAft>
        <a:buClrTx/>
        <a:buSzPct val="75000"/>
        <a:buFont typeface="Lucida Grande"/>
        <a:buChar char="•"/>
        <a:tabLst/>
        <a:defRPr sz="2000" b="0" i="0" kern="1200">
          <a:solidFill>
            <a:schemeClr val="tx1"/>
          </a:solidFill>
          <a:latin typeface="+mj-lt"/>
          <a:ea typeface="PS TT Commons" charset="0"/>
          <a:cs typeface="PS TT Commons" charset="0"/>
        </a:defRPr>
      </a:lvl3pPr>
      <a:lvl4pPr marL="1200181" marR="0" indent="-317508" algn="l" defTabSz="586017" rtl="0" eaLnBrk="1" fontAlgn="auto" latinLnBrk="0" hangingPunct="1">
        <a:lnSpc>
          <a:spcPct val="100000"/>
        </a:lnSpc>
        <a:spcBef>
          <a:spcPts val="600"/>
        </a:spcBef>
        <a:spcAft>
          <a:spcPts val="0"/>
        </a:spcAft>
        <a:buClrTx/>
        <a:buSzPct val="75000"/>
        <a:buFont typeface="Wingdings" panose="05000000000000000000" pitchFamily="2" charset="2"/>
        <a:buChar char="§"/>
        <a:tabLst/>
        <a:defRPr sz="2000" b="0" i="0" kern="1200">
          <a:solidFill>
            <a:schemeClr val="tx1"/>
          </a:solidFill>
          <a:latin typeface="+mj-lt"/>
          <a:ea typeface="PS TT Commons" charset="0"/>
          <a:cs typeface="PS TT Commons" charset="0"/>
        </a:defRPr>
      </a:lvl4pPr>
      <a:lvl5pPr marL="1371635" marR="0" indent="-274646" algn="l" defTabSz="586017" rtl="0" eaLnBrk="1" fontAlgn="auto" latinLnBrk="0" hangingPunct="1">
        <a:lnSpc>
          <a:spcPct val="100000"/>
        </a:lnSpc>
        <a:spcBef>
          <a:spcPts val="600"/>
        </a:spcBef>
        <a:spcAft>
          <a:spcPts val="0"/>
        </a:spcAft>
        <a:buClrTx/>
        <a:buSzPct val="75000"/>
        <a:buFont typeface="Myriad Pro Light" panose="020B0403030403020204" pitchFamily="34" charset="0"/>
        <a:buChar char="-"/>
        <a:tabLst/>
        <a:defRPr sz="2000" b="0" i="0" kern="1200">
          <a:solidFill>
            <a:schemeClr val="tx1"/>
          </a:solidFill>
          <a:latin typeface="+mj-lt"/>
          <a:ea typeface="PS TT Commons" charset="0"/>
          <a:cs typeface="PS TT Commons" charset="0"/>
        </a:defRPr>
      </a:lvl5pPr>
      <a:lvl6pPr marL="1719306" marR="0" indent="-292108" algn="l" defTabSz="586017" rtl="0" eaLnBrk="1" fontAlgn="auto" latinLnBrk="0" hangingPunct="1">
        <a:lnSpc>
          <a:spcPct val="100000"/>
        </a:lnSpc>
        <a:spcBef>
          <a:spcPts val="448"/>
        </a:spcBef>
        <a:spcAft>
          <a:spcPts val="0"/>
        </a:spcAft>
        <a:buClr>
          <a:srgbClr val="404040"/>
        </a:buClr>
        <a:buSzPct val="70000"/>
        <a:buFont typeface="Montserrat"/>
        <a:buChar char=" "/>
        <a:tabLst/>
        <a:defRPr sz="1800" kern="1200">
          <a:solidFill>
            <a:schemeClr val="tx1"/>
          </a:solidFill>
          <a:latin typeface="+mn-lt"/>
          <a:ea typeface="+mn-ea"/>
          <a:cs typeface="+mn-cs"/>
        </a:defRPr>
      </a:lvl6pPr>
      <a:lvl7pPr marL="2003475" marR="0" indent="-288933"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7pPr>
      <a:lvl8pPr marL="2286057" marR="0" indent="-282582"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8pPr>
      <a:lvl9pPr marL="2571815" marR="0" indent="-285758"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795F9-FA16-4818-A4C7-40BE166CFE04}"/>
              </a:ext>
            </a:extLst>
          </p:cNvPr>
          <p:cNvSpPr>
            <a:spLocks noGrp="1"/>
          </p:cNvSpPr>
          <p:nvPr>
            <p:ph type="title"/>
          </p:nvPr>
        </p:nvSpPr>
        <p:spPr>
          <a:xfrm>
            <a:off x="838200" y="570865"/>
            <a:ext cx="10515600" cy="543832"/>
          </a:xfrm>
          <a:prstGeom prst="rect">
            <a:avLst/>
          </a:prstGeom>
        </p:spPr>
        <p:txBody>
          <a:bodyPr vert="horz" lIns="91440" tIns="45720" rIns="91440" bIns="45720" rtlCol="0" anchor="ctr">
            <a:noAutofit/>
          </a:bodyPr>
          <a:lstStyle/>
          <a:p>
            <a:r>
              <a:rPr lang="en-US" dirty="0"/>
              <a:t>Click to Add Title in Title Case</a:t>
            </a:r>
          </a:p>
        </p:txBody>
      </p:sp>
      <p:sp>
        <p:nvSpPr>
          <p:cNvPr id="5" name="Text Placeholder 4"/>
          <p:cNvSpPr>
            <a:spLocks noGrp="1"/>
          </p:cNvSpPr>
          <p:nvPr>
            <p:ph type="body" idx="1"/>
          </p:nvPr>
        </p:nvSpPr>
        <p:spPr>
          <a:xfrm>
            <a:off x="838200" y="1825625"/>
            <a:ext cx="10515600" cy="4351867"/>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6896949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Lst>
  <p:txStyles>
    <p:title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p:titleStyle>
    <p:bodyStyle>
      <a:lvl1pPr marL="57152" marR="0" indent="-57152" algn="l" defTabSz="586017" rtl="0" eaLnBrk="1" fontAlgn="auto" latinLnBrk="0" hangingPunct="1">
        <a:lnSpc>
          <a:spcPct val="100000"/>
        </a:lnSpc>
        <a:spcBef>
          <a:spcPts val="1800"/>
        </a:spcBef>
        <a:spcAft>
          <a:spcPts val="0"/>
        </a:spcAft>
        <a:buClrTx/>
        <a:buSzPct val="75000"/>
        <a:buFont typeface="Myriad Pro" panose="020B0503030403020204" pitchFamily="34" charset="0"/>
        <a:buChar char=" "/>
        <a:tabLst/>
        <a:defRPr sz="2000" kern="1200">
          <a:solidFill>
            <a:schemeClr val="tx1"/>
          </a:solidFill>
          <a:latin typeface="+mn-lt"/>
          <a:ea typeface="+mn-ea"/>
          <a:cs typeface="+mn-cs"/>
        </a:defRPr>
      </a:lvl1pPr>
      <a:lvl2pPr marL="586017" marR="0" indent="-288937" algn="l" defTabSz="586017" rtl="0" eaLnBrk="1" fontAlgn="auto" latinLnBrk="0" hangingPunct="1">
        <a:lnSpc>
          <a:spcPct val="100000"/>
        </a:lnSpc>
        <a:spcBef>
          <a:spcPts val="600"/>
        </a:spcBef>
        <a:spcAft>
          <a:spcPts val="0"/>
        </a:spcAft>
        <a:buClrTx/>
        <a:buSzPct val="75000"/>
        <a:buFont typeface="Lucida Grande"/>
        <a:buChar char="-"/>
        <a:tabLst/>
        <a:defRPr sz="2000" b="0" i="0" kern="1200" baseline="0">
          <a:solidFill>
            <a:schemeClr val="tx1"/>
          </a:solidFill>
          <a:latin typeface="PS TT Commons" charset="0"/>
          <a:ea typeface="PS TT Commons" charset="0"/>
          <a:cs typeface="PS TT Commons" charset="0"/>
        </a:defRPr>
      </a:lvl2pPr>
      <a:lvl3pPr marL="883097" marR="0" indent="-286905" algn="l" defTabSz="586017" rtl="0" eaLnBrk="1" fontAlgn="auto" latinLnBrk="0" hangingPunct="1">
        <a:lnSpc>
          <a:spcPct val="100000"/>
        </a:lnSpc>
        <a:spcBef>
          <a:spcPts val="600"/>
        </a:spcBef>
        <a:spcAft>
          <a:spcPts val="0"/>
        </a:spcAft>
        <a:buClrTx/>
        <a:buSzPct val="75000"/>
        <a:buFont typeface="Lucida Grande"/>
        <a:buChar char="•"/>
        <a:tabLst/>
        <a:defRPr sz="2000" b="0" i="0" kern="1200">
          <a:solidFill>
            <a:schemeClr val="tx1"/>
          </a:solidFill>
          <a:latin typeface="PS TT Commons" charset="0"/>
          <a:ea typeface="PS TT Commons" charset="0"/>
          <a:cs typeface="PS TT Commons" charset="0"/>
        </a:defRPr>
      </a:lvl3pPr>
      <a:lvl4pPr marL="1200181" marR="0" indent="-317508" algn="l" defTabSz="586017" rtl="0" eaLnBrk="1" fontAlgn="auto" latinLnBrk="0" hangingPunct="1">
        <a:lnSpc>
          <a:spcPct val="100000"/>
        </a:lnSpc>
        <a:spcBef>
          <a:spcPts val="600"/>
        </a:spcBef>
        <a:spcAft>
          <a:spcPts val="0"/>
        </a:spcAft>
        <a:buClrTx/>
        <a:buSzPct val="75000"/>
        <a:buFont typeface="Wingdings" panose="05000000000000000000" pitchFamily="2" charset="2"/>
        <a:buChar char="§"/>
        <a:tabLst/>
        <a:defRPr sz="2000" b="0" i="0" kern="1200">
          <a:solidFill>
            <a:schemeClr val="tx1"/>
          </a:solidFill>
          <a:latin typeface="PS TT Commons" charset="0"/>
          <a:ea typeface="PS TT Commons" charset="0"/>
          <a:cs typeface="PS TT Commons" charset="0"/>
        </a:defRPr>
      </a:lvl4pPr>
      <a:lvl5pPr marL="1371635" marR="0" indent="-274646" algn="l" defTabSz="586017" rtl="0" eaLnBrk="1" fontAlgn="auto" latinLnBrk="0" hangingPunct="1">
        <a:lnSpc>
          <a:spcPct val="100000"/>
        </a:lnSpc>
        <a:spcBef>
          <a:spcPts val="600"/>
        </a:spcBef>
        <a:spcAft>
          <a:spcPts val="0"/>
        </a:spcAft>
        <a:buClrTx/>
        <a:buSzPct val="75000"/>
        <a:buFont typeface="Myriad Pro Light" panose="020B0403030403020204" pitchFamily="34" charset="0"/>
        <a:buChar char="-"/>
        <a:tabLst/>
        <a:defRPr sz="2000" b="0" i="0" kern="1200">
          <a:solidFill>
            <a:schemeClr val="tx1"/>
          </a:solidFill>
          <a:latin typeface="PS TT Commons" charset="0"/>
          <a:ea typeface="PS TT Commons" charset="0"/>
          <a:cs typeface="PS TT Commons" charset="0"/>
        </a:defRPr>
      </a:lvl5pPr>
      <a:lvl6pPr marL="1719306" marR="0" indent="-292108" algn="l" defTabSz="586017" rtl="0" eaLnBrk="1" fontAlgn="auto" latinLnBrk="0" hangingPunct="1">
        <a:lnSpc>
          <a:spcPct val="100000"/>
        </a:lnSpc>
        <a:spcBef>
          <a:spcPts val="448"/>
        </a:spcBef>
        <a:spcAft>
          <a:spcPts val="0"/>
        </a:spcAft>
        <a:buClr>
          <a:srgbClr val="404040"/>
        </a:buClr>
        <a:buSzPct val="70000"/>
        <a:buFont typeface="Montserrat"/>
        <a:buChar char=" "/>
        <a:tabLst/>
        <a:defRPr sz="1800" kern="1200">
          <a:solidFill>
            <a:schemeClr val="tx1"/>
          </a:solidFill>
          <a:latin typeface="+mn-lt"/>
          <a:ea typeface="+mn-ea"/>
          <a:cs typeface="+mn-cs"/>
        </a:defRPr>
      </a:lvl6pPr>
      <a:lvl7pPr marL="2003475" marR="0" indent="-288933"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7pPr>
      <a:lvl8pPr marL="2286057" marR="0" indent="-282582"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8pPr>
      <a:lvl9pPr marL="2571815" marR="0" indent="-285758"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7.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5.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8.png"/><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1.png"/><Relationship Id="rId7"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23.png"/><Relationship Id="rId10" Type="http://schemas.openxmlformats.org/officeDocument/2006/relationships/image" Target="../media/image26.png"/><Relationship Id="rId4" Type="http://schemas.openxmlformats.org/officeDocument/2006/relationships/image" Target="../media/image22.png"/><Relationship Id="rId9" Type="http://schemas.microsoft.com/office/2007/relationships/hdphoto" Target="../media/hdphoto2.wdp"/></Relationships>
</file>

<file path=ppt/slides/_rels/slide29.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21.png"/><Relationship Id="rId7"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5.xml"/><Relationship Id="rId6" Type="http://schemas.openxmlformats.org/officeDocument/2006/relationships/image" Target="../media/image6.png"/><Relationship Id="rId5" Type="http://schemas.openxmlformats.org/officeDocument/2006/relationships/image" Target="../media/image27.png"/><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4.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5.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jfif"/></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8.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B8B034-8D06-44F7-92EA-6E1CB43E957F}"/>
              </a:ext>
            </a:extLst>
          </p:cNvPr>
          <p:cNvSpPr/>
          <p:nvPr/>
        </p:nvSpPr>
        <p:spPr>
          <a:xfrm>
            <a:off x="233133" y="247261"/>
            <a:ext cx="11725734" cy="636347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itle 2">
            <a:extLst>
              <a:ext uri="{FF2B5EF4-FFF2-40B4-BE49-F238E27FC236}">
                <a16:creationId xmlns:a16="http://schemas.microsoft.com/office/drawing/2014/main" id="{6AD58431-84C2-48EB-B400-3BE5A01E6F6B}"/>
              </a:ext>
            </a:extLst>
          </p:cNvPr>
          <p:cNvSpPr txBox="1">
            <a:spLocks/>
          </p:cNvSpPr>
          <p:nvPr/>
        </p:nvSpPr>
        <p:spPr>
          <a:xfrm>
            <a:off x="514286" y="573752"/>
            <a:ext cx="11082345" cy="3720021"/>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200" normalizeH="0" baseline="0" noProof="0" dirty="0">
                <a:ln>
                  <a:noFill/>
                </a:ln>
                <a:solidFill>
                  <a:srgbClr val="FF9900"/>
                </a:solidFill>
                <a:effectLst/>
                <a:uLnTx/>
                <a:uFillTx/>
                <a:latin typeface="Trebuchet MS" panose="020B0603020202020204" pitchFamily="34" charset="0"/>
                <a:ea typeface="+mn-ea"/>
                <a:cs typeface="+mn-cs"/>
              </a:rPr>
              <a:t>AWS CERTIFIED </a:t>
            </a:r>
            <a:br>
              <a:rPr kumimoji="0" lang="en-US" sz="10800" b="1" i="0" u="none" strike="noStrike" kern="1200" cap="none" spc="200" normalizeH="0" baseline="0" noProof="0" dirty="0">
                <a:ln>
                  <a:noFill/>
                </a:ln>
                <a:solidFill>
                  <a:prstClr val="black"/>
                </a:solidFill>
                <a:effectLst/>
                <a:uLnTx/>
                <a:uFillTx/>
                <a:latin typeface="Trebuchet MS" panose="020B0603020202020204" pitchFamily="34" charset="0"/>
                <a:ea typeface="+mn-ea"/>
                <a:cs typeface="+mn-cs"/>
              </a:rPr>
            </a:br>
            <a:r>
              <a:rPr kumimoji="0" lang="en-US" sz="7600" b="1" i="0" u="none" strike="noStrike" kern="1200" cap="none" spc="-100" normalizeH="0" baseline="0" noProof="0" dirty="0">
                <a:ln>
                  <a:noFill/>
                </a:ln>
                <a:solidFill>
                  <a:prstClr val="black"/>
                </a:solidFill>
                <a:effectLst/>
                <a:uLnTx/>
                <a:uFillTx/>
                <a:latin typeface="Trebuchet MS" panose="020B0603020202020204" pitchFamily="34" charset="0"/>
                <a:ea typeface="+mn-ea"/>
                <a:cs typeface="+mn-cs"/>
              </a:rPr>
              <a:t>SOLUTIONS ARCHITECT - ASSOCIATE</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8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1050" b="0" i="0" u="none" strike="noStrike" kern="1200" cap="none" spc="0" normalizeH="0" baseline="0" noProof="0" dirty="0">
              <a:ln>
                <a:noFill/>
              </a:ln>
              <a:solidFill>
                <a:srgbClr val="FF9900"/>
              </a:solidFill>
              <a:effectLst/>
              <a:uLnTx/>
              <a:uFillTx/>
              <a:latin typeface="Trebuchet MS" panose="020B0603020202020204" pitchFamily="34" charset="0"/>
              <a:ea typeface="+mn-ea"/>
              <a:cs typeface="+mn-cs"/>
            </a:endParaRP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9900"/>
                </a:solidFill>
                <a:effectLst/>
                <a:uLnTx/>
                <a:uFillTx/>
                <a:latin typeface="Trebuchet MS" panose="020B0603020202020204" pitchFamily="34" charset="0"/>
                <a:ea typeface="+mn-ea"/>
                <a:cs typeface="+mn-cs"/>
              </a:rPr>
              <a:t>Application Integration</a:t>
            </a:r>
          </a:p>
        </p:txBody>
      </p:sp>
      <p:pic>
        <p:nvPicPr>
          <p:cNvPr id="5" name="Picture 4" descr="A person with red hair and glasses&#10;&#10;Description automatically generated with low confidence">
            <a:extLst>
              <a:ext uri="{FF2B5EF4-FFF2-40B4-BE49-F238E27FC236}">
                <a16:creationId xmlns:a16="http://schemas.microsoft.com/office/drawing/2014/main" id="{73E8CC66-16EE-4ABC-BCCD-8C705E27F2A9}"/>
              </a:ext>
            </a:extLst>
          </p:cNvPr>
          <p:cNvPicPr>
            <a:picLocks/>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9003" r="6260"/>
          <a:stretch/>
        </p:blipFill>
        <p:spPr>
          <a:xfrm>
            <a:off x="666340" y="4549356"/>
            <a:ext cx="1704467" cy="1705755"/>
          </a:xfrm>
          <a:prstGeom prst="ellipse">
            <a:avLst/>
          </a:prstGeom>
          <a:ln w="6350">
            <a:solidFill>
              <a:schemeClr val="bg1">
                <a:lumMod val="65000"/>
              </a:schemeClr>
            </a:solidFill>
          </a:ln>
        </p:spPr>
      </p:pic>
      <p:sp>
        <p:nvSpPr>
          <p:cNvPr id="9" name="TextBox 8">
            <a:extLst>
              <a:ext uri="{FF2B5EF4-FFF2-40B4-BE49-F238E27FC236}">
                <a16:creationId xmlns:a16="http://schemas.microsoft.com/office/drawing/2014/main" id="{CF2C38AD-68AD-4702-9A7F-BF33C4311D3C}"/>
              </a:ext>
            </a:extLst>
          </p:cNvPr>
          <p:cNvSpPr txBox="1"/>
          <p:nvPr/>
        </p:nvSpPr>
        <p:spPr>
          <a:xfrm>
            <a:off x="2568046" y="5136113"/>
            <a:ext cx="5160108"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200" normalizeH="0" baseline="0" noProof="0" dirty="0">
                <a:ln>
                  <a:noFill/>
                </a:ln>
                <a:solidFill>
                  <a:prstClr val="black"/>
                </a:solidFill>
                <a:effectLst/>
                <a:uLnTx/>
                <a:uFillTx/>
                <a:latin typeface="Trebuchet MS" panose="020B0603020202020204"/>
                <a:ea typeface="+mn-ea"/>
                <a:cs typeface="+mn-cs"/>
              </a:rPr>
              <a:t>AMBER ISRAELSEN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a:noFill/>
                </a:ln>
                <a:solidFill>
                  <a:prstClr val="black"/>
                </a:solidFill>
                <a:effectLst/>
                <a:uLnTx/>
                <a:uFillTx/>
                <a:latin typeface="Trebuchet MS" panose="020B0603020202020204"/>
                <a:ea typeface="+mn-ea"/>
                <a:cs typeface="+mn-cs"/>
              </a:rPr>
              <a:t>Developer | Technical Trainer</a:t>
            </a:r>
          </a:p>
        </p:txBody>
      </p:sp>
      <p:pic>
        <p:nvPicPr>
          <p:cNvPr id="20" name="Picture 19" descr="A picture containing text, tableware, plate, dishware&#10;&#10;Description automatically generated">
            <a:extLst>
              <a:ext uri="{FF2B5EF4-FFF2-40B4-BE49-F238E27FC236}">
                <a16:creationId xmlns:a16="http://schemas.microsoft.com/office/drawing/2014/main" id="{B752180E-3391-4B5B-992F-F9AC5FB8CE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63263" y="5167713"/>
            <a:ext cx="1339660" cy="801563"/>
          </a:xfrm>
          <a:prstGeom prst="rect">
            <a:avLst/>
          </a:prstGeom>
        </p:spPr>
      </p:pic>
      <p:pic>
        <p:nvPicPr>
          <p:cNvPr id="10" name="Picture 9" descr="A blue sign with white text&#10;&#10;Description automatically generated with medium confidence">
            <a:extLst>
              <a:ext uri="{FF2B5EF4-FFF2-40B4-BE49-F238E27FC236}">
                <a16:creationId xmlns:a16="http://schemas.microsoft.com/office/drawing/2014/main" id="{4FE99420-6A70-4102-DDC0-68AD320E8192}"/>
              </a:ext>
            </a:extLst>
          </p:cNvPr>
          <p:cNvPicPr>
            <a:picLocks noChangeAspect="1"/>
          </p:cNvPicPr>
          <p:nvPr/>
        </p:nvPicPr>
        <p:blipFill rotWithShape="1">
          <a:blip r:embed="rId6">
            <a:extLst>
              <a:ext uri="{28A0092B-C50C-407E-A947-70E740481C1C}">
                <a14:useLocalDpi xmlns:a14="http://schemas.microsoft.com/office/drawing/2010/main" val="0"/>
              </a:ext>
            </a:extLst>
          </a:blip>
          <a:srcRect l="25313" r="23829"/>
          <a:stretch/>
        </p:blipFill>
        <p:spPr>
          <a:xfrm>
            <a:off x="10313102" y="4907506"/>
            <a:ext cx="1283529" cy="1321975"/>
          </a:xfrm>
          <a:prstGeom prst="rect">
            <a:avLst/>
          </a:prstGeom>
        </p:spPr>
      </p:pic>
    </p:spTree>
    <p:extLst>
      <p:ext uri="{BB962C8B-B14F-4D97-AF65-F5344CB8AC3E}">
        <p14:creationId xmlns:p14="http://schemas.microsoft.com/office/powerpoint/2010/main" val="1232106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B8B034-8D06-44F7-92EA-6E1CB43E957F}"/>
              </a:ext>
            </a:extLst>
          </p:cNvPr>
          <p:cNvSpPr/>
          <p:nvPr/>
        </p:nvSpPr>
        <p:spPr>
          <a:xfrm>
            <a:off x="233133" y="247261"/>
            <a:ext cx="11725734" cy="636347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itle 2">
            <a:extLst>
              <a:ext uri="{FF2B5EF4-FFF2-40B4-BE49-F238E27FC236}">
                <a16:creationId xmlns:a16="http://schemas.microsoft.com/office/drawing/2014/main" id="{6AD58431-84C2-48EB-B400-3BE5A01E6F6B}"/>
              </a:ext>
            </a:extLst>
          </p:cNvPr>
          <p:cNvSpPr txBox="1">
            <a:spLocks/>
          </p:cNvSpPr>
          <p:nvPr/>
        </p:nvSpPr>
        <p:spPr>
          <a:xfrm>
            <a:off x="514287" y="3903615"/>
            <a:ext cx="11444580" cy="1695638"/>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2000" b="0" i="0" u="none" strike="noStrike" kern="1200" cap="none" spc="200" normalizeH="0" baseline="0" noProof="0" dirty="0">
                <a:ln>
                  <a:noFill/>
                </a:ln>
                <a:solidFill>
                  <a:prstClr val="black"/>
                </a:solidFill>
                <a:effectLst/>
                <a:uLnTx/>
                <a:uFillTx/>
                <a:latin typeface="Trebuchet MS" panose="020B0603020202020204" pitchFamily="34" charset="0"/>
                <a:ea typeface="+mn-ea"/>
                <a:cs typeface="+mn-cs"/>
              </a:rPr>
              <a:t>DEMO</a:t>
            </a:r>
          </a:p>
        </p:txBody>
      </p:sp>
      <p:pic>
        <p:nvPicPr>
          <p:cNvPr id="20" name="Picture 19" descr="A picture containing text, tableware, plate, dishware&#10;&#10;Description automatically generated">
            <a:extLst>
              <a:ext uri="{FF2B5EF4-FFF2-40B4-BE49-F238E27FC236}">
                <a16:creationId xmlns:a16="http://schemas.microsoft.com/office/drawing/2014/main" id="{B752180E-3391-4B5B-992F-F9AC5FB8CE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1906" y="857225"/>
            <a:ext cx="1339660" cy="801563"/>
          </a:xfrm>
          <a:prstGeom prst="rect">
            <a:avLst/>
          </a:prstGeom>
        </p:spPr>
      </p:pic>
      <p:sp>
        <p:nvSpPr>
          <p:cNvPr id="8" name="Title 2">
            <a:extLst>
              <a:ext uri="{FF2B5EF4-FFF2-40B4-BE49-F238E27FC236}">
                <a16:creationId xmlns:a16="http://schemas.microsoft.com/office/drawing/2014/main" id="{FF21ECC9-CE8B-4845-8C00-8BC81734EC42}"/>
              </a:ext>
            </a:extLst>
          </p:cNvPr>
          <p:cNvSpPr txBox="1">
            <a:spLocks/>
          </p:cNvSpPr>
          <p:nvPr/>
        </p:nvSpPr>
        <p:spPr>
          <a:xfrm>
            <a:off x="593659" y="5234152"/>
            <a:ext cx="11365208" cy="1049252"/>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38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rPr>
              <a:t>Creating a REST API with API Gateway and Lambda</a:t>
            </a:r>
          </a:p>
        </p:txBody>
      </p:sp>
      <p:pic>
        <p:nvPicPr>
          <p:cNvPr id="3" name="Picture 2" descr="A blue sign with white text&#10;&#10;Description automatically generated with medium confidence">
            <a:extLst>
              <a:ext uri="{FF2B5EF4-FFF2-40B4-BE49-F238E27FC236}">
                <a16:creationId xmlns:a16="http://schemas.microsoft.com/office/drawing/2014/main" id="{E8BC80F6-85BE-AAF8-1002-46BCDB0D8FF0}"/>
              </a:ext>
            </a:extLst>
          </p:cNvPr>
          <p:cNvPicPr>
            <a:picLocks noChangeAspect="1"/>
          </p:cNvPicPr>
          <p:nvPr/>
        </p:nvPicPr>
        <p:blipFill rotWithShape="1">
          <a:blip r:embed="rId4">
            <a:extLst>
              <a:ext uri="{28A0092B-C50C-407E-A947-70E740481C1C}">
                <a14:useLocalDpi xmlns:a14="http://schemas.microsoft.com/office/drawing/2010/main" val="0"/>
              </a:ext>
            </a:extLst>
          </a:blip>
          <a:srcRect l="25313" r="23829"/>
          <a:stretch/>
        </p:blipFill>
        <p:spPr>
          <a:xfrm>
            <a:off x="10489424" y="637458"/>
            <a:ext cx="1141585" cy="1175779"/>
          </a:xfrm>
          <a:prstGeom prst="rect">
            <a:avLst/>
          </a:prstGeom>
        </p:spPr>
      </p:pic>
    </p:spTree>
    <p:extLst>
      <p:ext uri="{BB962C8B-B14F-4D97-AF65-F5344CB8AC3E}">
        <p14:creationId xmlns:p14="http://schemas.microsoft.com/office/powerpoint/2010/main" val="3528896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Simple Queue Service (SQS)</a:t>
            </a:r>
          </a:p>
        </p:txBody>
      </p:sp>
      <p:pic>
        <p:nvPicPr>
          <p:cNvPr id="43" name="Graphic 26">
            <a:extLst>
              <a:ext uri="{FF2B5EF4-FFF2-40B4-BE49-F238E27FC236}">
                <a16:creationId xmlns:a16="http://schemas.microsoft.com/office/drawing/2014/main" id="{037AE593-8037-406D-A4A4-85749B90B8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0663" y="46178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a:extLst>
              <a:ext uri="{FF2B5EF4-FFF2-40B4-BE49-F238E27FC236}">
                <a16:creationId xmlns:a16="http://schemas.microsoft.com/office/drawing/2014/main" id="{208D8C48-501C-4135-9AE2-6E8746E9CDF5}"/>
              </a:ext>
            </a:extLst>
          </p:cNvPr>
          <p:cNvSpPr/>
          <p:nvPr/>
        </p:nvSpPr>
        <p:spPr>
          <a:xfrm>
            <a:off x="4063283"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47" name="Graphic 60">
            <a:extLst>
              <a:ext uri="{FF2B5EF4-FFF2-40B4-BE49-F238E27FC236}">
                <a16:creationId xmlns:a16="http://schemas.microsoft.com/office/drawing/2014/main" id="{0588E766-789B-46C4-B23B-17744CC562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1321"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Graphic 60">
            <a:extLst>
              <a:ext uri="{FF2B5EF4-FFF2-40B4-BE49-F238E27FC236}">
                <a16:creationId xmlns:a16="http://schemas.microsoft.com/office/drawing/2014/main" id="{1A578993-AD9B-4031-9124-7AEDEC5E58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3999"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Picture 49" descr="Icon&#10;&#10;Description automatically generated">
            <a:extLst>
              <a:ext uri="{FF2B5EF4-FFF2-40B4-BE49-F238E27FC236}">
                <a16:creationId xmlns:a16="http://schemas.microsoft.com/office/drawing/2014/main" id="{A3B5258B-BBC4-43A3-83F1-83B573FA15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7053" y="2361211"/>
            <a:ext cx="920373" cy="920373"/>
          </a:xfrm>
          <a:prstGeom prst="rect">
            <a:avLst/>
          </a:prstGeom>
        </p:spPr>
      </p:pic>
      <p:cxnSp>
        <p:nvCxnSpPr>
          <p:cNvPr id="51" name="Straight Arrow Connector 50">
            <a:extLst>
              <a:ext uri="{FF2B5EF4-FFF2-40B4-BE49-F238E27FC236}">
                <a16:creationId xmlns:a16="http://schemas.microsoft.com/office/drawing/2014/main" id="{77D274A8-7C8D-41B9-8BD5-E1BB42976DB2}"/>
              </a:ext>
            </a:extLst>
          </p:cNvPr>
          <p:cNvCxnSpPr>
            <a:cxnSpLocks/>
            <a:stCxn id="44" idx="3"/>
            <a:endCxn id="63" idx="1"/>
          </p:cNvCxnSpPr>
          <p:nvPr/>
        </p:nvCxnSpPr>
        <p:spPr>
          <a:xfrm>
            <a:off x="6436437" y="3738784"/>
            <a:ext cx="967635"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C9109572-A377-4689-A288-BF3E8E94F0F0}"/>
              </a:ext>
            </a:extLst>
          </p:cNvPr>
          <p:cNvCxnSpPr>
            <a:cxnSpLocks/>
            <a:stCxn id="50" idx="2"/>
            <a:endCxn id="44" idx="1"/>
          </p:cNvCxnSpPr>
          <p:nvPr/>
        </p:nvCxnSpPr>
        <p:spPr>
          <a:xfrm rot="16200000" flipH="1">
            <a:off x="3176661" y="2852162"/>
            <a:ext cx="457200" cy="1316043"/>
          </a:xfrm>
          <a:prstGeom prst="bentConnector2">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8DC30C5-F511-4151-B2C2-79AC61DA2911}"/>
              </a:ext>
            </a:extLst>
          </p:cNvPr>
          <p:cNvSpPr txBox="1"/>
          <p:nvPr/>
        </p:nvSpPr>
        <p:spPr>
          <a:xfrm>
            <a:off x="4283445"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Sharing App</a:t>
            </a:r>
          </a:p>
        </p:txBody>
      </p:sp>
      <p:sp>
        <p:nvSpPr>
          <p:cNvPr id="60" name="TextBox 59">
            <a:extLst>
              <a:ext uri="{FF2B5EF4-FFF2-40B4-BE49-F238E27FC236}">
                <a16:creationId xmlns:a16="http://schemas.microsoft.com/office/drawing/2014/main" id="{4C908580-D683-40A0-8C80-53FCB5E676C9}"/>
              </a:ext>
            </a:extLst>
          </p:cNvPr>
          <p:cNvSpPr txBox="1"/>
          <p:nvPr/>
        </p:nvSpPr>
        <p:spPr>
          <a:xfrm>
            <a:off x="2934871" y="3621039"/>
            <a:ext cx="92037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Upload photos</a:t>
            </a:r>
          </a:p>
        </p:txBody>
      </p:sp>
      <p:sp>
        <p:nvSpPr>
          <p:cNvPr id="63" name="Rectangle 62">
            <a:extLst>
              <a:ext uri="{FF2B5EF4-FFF2-40B4-BE49-F238E27FC236}">
                <a16:creationId xmlns:a16="http://schemas.microsoft.com/office/drawing/2014/main" id="{B790CECD-F39A-459F-9D6C-ED8D91A0F544}"/>
              </a:ext>
            </a:extLst>
          </p:cNvPr>
          <p:cNvSpPr/>
          <p:nvPr/>
        </p:nvSpPr>
        <p:spPr>
          <a:xfrm>
            <a:off x="7404072"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64" name="Graphic 60">
            <a:extLst>
              <a:ext uri="{FF2B5EF4-FFF2-40B4-BE49-F238E27FC236}">
                <a16:creationId xmlns:a16="http://schemas.microsoft.com/office/drawing/2014/main" id="{90DF139A-F36E-4114-92F7-413340FB5F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2110"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Graphic 60">
            <a:extLst>
              <a:ext uri="{FF2B5EF4-FFF2-40B4-BE49-F238E27FC236}">
                <a16:creationId xmlns:a16="http://schemas.microsoft.com/office/drawing/2014/main" id="{336D19E0-5A73-45B2-8F7D-1759A6DFEF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4788"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 name="TextBox 65">
            <a:extLst>
              <a:ext uri="{FF2B5EF4-FFF2-40B4-BE49-F238E27FC236}">
                <a16:creationId xmlns:a16="http://schemas.microsoft.com/office/drawing/2014/main" id="{417B5F10-6A3F-4598-B9C3-DC09536C02F8}"/>
              </a:ext>
            </a:extLst>
          </p:cNvPr>
          <p:cNvSpPr txBox="1"/>
          <p:nvPr/>
        </p:nvSpPr>
        <p:spPr>
          <a:xfrm>
            <a:off x="7624234"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Processing</a:t>
            </a:r>
          </a:p>
        </p:txBody>
      </p:sp>
      <p:sp>
        <p:nvSpPr>
          <p:cNvPr id="70" name="Multiplication Sign 69">
            <a:extLst>
              <a:ext uri="{FF2B5EF4-FFF2-40B4-BE49-F238E27FC236}">
                <a16:creationId xmlns:a16="http://schemas.microsoft.com/office/drawing/2014/main" id="{47F9A90C-A4FA-4623-85CA-0197C8A16A25}"/>
              </a:ext>
            </a:extLst>
          </p:cNvPr>
          <p:cNvSpPr/>
          <p:nvPr/>
        </p:nvSpPr>
        <p:spPr>
          <a:xfrm>
            <a:off x="7049675" y="2229269"/>
            <a:ext cx="3019028" cy="3019028"/>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4064826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57" grpId="0" animBg="1"/>
      <p:bldP spid="60" grpId="0" animBg="1"/>
      <p:bldP spid="63" grpId="0" animBg="1"/>
      <p:bldP spid="66" grpId="0" animBg="1"/>
      <p:bldP spid="7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Simple Queue Service (SQS)</a:t>
            </a:r>
          </a:p>
        </p:txBody>
      </p:sp>
      <p:pic>
        <p:nvPicPr>
          <p:cNvPr id="43" name="Graphic 26">
            <a:extLst>
              <a:ext uri="{FF2B5EF4-FFF2-40B4-BE49-F238E27FC236}">
                <a16:creationId xmlns:a16="http://schemas.microsoft.com/office/drawing/2014/main" id="{037AE593-8037-406D-A4A4-85749B90B8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0663" y="46178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a:extLst>
              <a:ext uri="{FF2B5EF4-FFF2-40B4-BE49-F238E27FC236}">
                <a16:creationId xmlns:a16="http://schemas.microsoft.com/office/drawing/2014/main" id="{208D8C48-501C-4135-9AE2-6E8746E9CDF5}"/>
              </a:ext>
            </a:extLst>
          </p:cNvPr>
          <p:cNvSpPr/>
          <p:nvPr/>
        </p:nvSpPr>
        <p:spPr>
          <a:xfrm>
            <a:off x="4063283"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47" name="Graphic 60">
            <a:extLst>
              <a:ext uri="{FF2B5EF4-FFF2-40B4-BE49-F238E27FC236}">
                <a16:creationId xmlns:a16="http://schemas.microsoft.com/office/drawing/2014/main" id="{0588E766-789B-46C4-B23B-17744CC562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1321"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Graphic 60">
            <a:extLst>
              <a:ext uri="{FF2B5EF4-FFF2-40B4-BE49-F238E27FC236}">
                <a16:creationId xmlns:a16="http://schemas.microsoft.com/office/drawing/2014/main" id="{1A578993-AD9B-4031-9124-7AEDEC5E58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3999"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Picture 49" descr="Icon&#10;&#10;Description automatically generated">
            <a:extLst>
              <a:ext uri="{FF2B5EF4-FFF2-40B4-BE49-F238E27FC236}">
                <a16:creationId xmlns:a16="http://schemas.microsoft.com/office/drawing/2014/main" id="{A3B5258B-BBC4-43A3-83F1-83B573FA15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7053" y="2361211"/>
            <a:ext cx="920373" cy="920373"/>
          </a:xfrm>
          <a:prstGeom prst="rect">
            <a:avLst/>
          </a:prstGeom>
        </p:spPr>
      </p:pic>
      <p:cxnSp>
        <p:nvCxnSpPr>
          <p:cNvPr id="51" name="Straight Arrow Connector 50">
            <a:extLst>
              <a:ext uri="{FF2B5EF4-FFF2-40B4-BE49-F238E27FC236}">
                <a16:creationId xmlns:a16="http://schemas.microsoft.com/office/drawing/2014/main" id="{77D274A8-7C8D-41B9-8BD5-E1BB42976DB2}"/>
              </a:ext>
            </a:extLst>
          </p:cNvPr>
          <p:cNvCxnSpPr>
            <a:cxnSpLocks/>
            <a:stCxn id="44" idx="3"/>
            <a:endCxn id="63" idx="1"/>
          </p:cNvCxnSpPr>
          <p:nvPr/>
        </p:nvCxnSpPr>
        <p:spPr>
          <a:xfrm>
            <a:off x="6436437" y="3738784"/>
            <a:ext cx="967635"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C9109572-A377-4689-A288-BF3E8E94F0F0}"/>
              </a:ext>
            </a:extLst>
          </p:cNvPr>
          <p:cNvCxnSpPr>
            <a:cxnSpLocks/>
            <a:stCxn id="50" idx="2"/>
            <a:endCxn id="44" idx="1"/>
          </p:cNvCxnSpPr>
          <p:nvPr/>
        </p:nvCxnSpPr>
        <p:spPr>
          <a:xfrm rot="16200000" flipH="1">
            <a:off x="3176661" y="2852162"/>
            <a:ext cx="457200" cy="1316043"/>
          </a:xfrm>
          <a:prstGeom prst="bentConnector2">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8DC30C5-F511-4151-B2C2-79AC61DA2911}"/>
              </a:ext>
            </a:extLst>
          </p:cNvPr>
          <p:cNvSpPr txBox="1"/>
          <p:nvPr/>
        </p:nvSpPr>
        <p:spPr>
          <a:xfrm>
            <a:off x="4283445"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Sharing App</a:t>
            </a:r>
          </a:p>
        </p:txBody>
      </p:sp>
      <p:sp>
        <p:nvSpPr>
          <p:cNvPr id="60" name="TextBox 59">
            <a:extLst>
              <a:ext uri="{FF2B5EF4-FFF2-40B4-BE49-F238E27FC236}">
                <a16:creationId xmlns:a16="http://schemas.microsoft.com/office/drawing/2014/main" id="{4C908580-D683-40A0-8C80-53FCB5E676C9}"/>
              </a:ext>
            </a:extLst>
          </p:cNvPr>
          <p:cNvSpPr txBox="1"/>
          <p:nvPr/>
        </p:nvSpPr>
        <p:spPr>
          <a:xfrm>
            <a:off x="2934871" y="3621039"/>
            <a:ext cx="92037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Upload photos</a:t>
            </a:r>
          </a:p>
        </p:txBody>
      </p:sp>
      <p:sp>
        <p:nvSpPr>
          <p:cNvPr id="63" name="Rectangle 62">
            <a:extLst>
              <a:ext uri="{FF2B5EF4-FFF2-40B4-BE49-F238E27FC236}">
                <a16:creationId xmlns:a16="http://schemas.microsoft.com/office/drawing/2014/main" id="{B790CECD-F39A-459F-9D6C-ED8D91A0F544}"/>
              </a:ext>
            </a:extLst>
          </p:cNvPr>
          <p:cNvSpPr/>
          <p:nvPr/>
        </p:nvSpPr>
        <p:spPr>
          <a:xfrm>
            <a:off x="7404072"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64" name="Graphic 60">
            <a:extLst>
              <a:ext uri="{FF2B5EF4-FFF2-40B4-BE49-F238E27FC236}">
                <a16:creationId xmlns:a16="http://schemas.microsoft.com/office/drawing/2014/main" id="{90DF139A-F36E-4114-92F7-413340FB5F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2110"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Graphic 60">
            <a:extLst>
              <a:ext uri="{FF2B5EF4-FFF2-40B4-BE49-F238E27FC236}">
                <a16:creationId xmlns:a16="http://schemas.microsoft.com/office/drawing/2014/main" id="{336D19E0-5A73-45B2-8F7D-1759A6DFEF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4788"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 name="TextBox 65">
            <a:extLst>
              <a:ext uri="{FF2B5EF4-FFF2-40B4-BE49-F238E27FC236}">
                <a16:creationId xmlns:a16="http://schemas.microsoft.com/office/drawing/2014/main" id="{417B5F10-6A3F-4598-B9C3-DC09536C02F8}"/>
              </a:ext>
            </a:extLst>
          </p:cNvPr>
          <p:cNvSpPr txBox="1"/>
          <p:nvPr/>
        </p:nvSpPr>
        <p:spPr>
          <a:xfrm>
            <a:off x="7624234"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Processing</a:t>
            </a:r>
          </a:p>
        </p:txBody>
      </p:sp>
      <p:sp>
        <p:nvSpPr>
          <p:cNvPr id="70" name="Multiplication Sign 69">
            <a:extLst>
              <a:ext uri="{FF2B5EF4-FFF2-40B4-BE49-F238E27FC236}">
                <a16:creationId xmlns:a16="http://schemas.microsoft.com/office/drawing/2014/main" id="{47F9A90C-A4FA-4623-85CA-0197C8A16A25}"/>
              </a:ext>
            </a:extLst>
          </p:cNvPr>
          <p:cNvSpPr/>
          <p:nvPr/>
        </p:nvSpPr>
        <p:spPr>
          <a:xfrm>
            <a:off x="7049675" y="2229269"/>
            <a:ext cx="3019028" cy="3019028"/>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Trebuchet MS" panose="020B0603020202020204"/>
              <a:ea typeface="+mn-ea"/>
              <a:cs typeface="+mn-cs"/>
            </a:endParaRPr>
          </a:p>
        </p:txBody>
      </p:sp>
      <p:sp>
        <p:nvSpPr>
          <p:cNvPr id="18" name="Rectangle 17">
            <a:extLst>
              <a:ext uri="{FF2B5EF4-FFF2-40B4-BE49-F238E27FC236}">
                <a16:creationId xmlns:a16="http://schemas.microsoft.com/office/drawing/2014/main" id="{A7509875-067D-4082-A50A-5ED059FB9749}"/>
              </a:ext>
            </a:extLst>
          </p:cNvPr>
          <p:cNvSpPr/>
          <p:nvPr/>
        </p:nvSpPr>
        <p:spPr>
          <a:xfrm>
            <a:off x="0" y="0"/>
            <a:ext cx="12192000" cy="6858000"/>
          </a:xfrm>
          <a:prstGeom prst="rect">
            <a:avLst/>
          </a:prstGeom>
          <a:solidFill>
            <a:schemeClr val="tx1">
              <a:lumMod val="50000"/>
              <a:lumOff val="50000"/>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800" b="0" i="0" u="none" strike="noStrike" kern="1200" cap="none" spc="0" normalizeH="0" baseline="0" noProof="0" dirty="0">
                <a:ln>
                  <a:noFill/>
                </a:ln>
                <a:solidFill>
                  <a:prstClr val="white"/>
                </a:solidFill>
                <a:effectLst/>
                <a:uLnTx/>
                <a:uFillTx/>
                <a:latin typeface="Trebuchet MS" panose="020B0603020202020204"/>
                <a:ea typeface="+mn-ea"/>
                <a:cs typeface="+mn-cs"/>
              </a:rPr>
              <a:t>Tightly coupled</a:t>
            </a:r>
          </a:p>
        </p:txBody>
      </p:sp>
    </p:spTree>
    <p:extLst>
      <p:ext uri="{BB962C8B-B14F-4D97-AF65-F5344CB8AC3E}">
        <p14:creationId xmlns:p14="http://schemas.microsoft.com/office/powerpoint/2010/main" val="1012911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Simple Queue Service (SQS)</a:t>
            </a:r>
          </a:p>
        </p:txBody>
      </p:sp>
      <p:pic>
        <p:nvPicPr>
          <p:cNvPr id="43" name="Graphic 26">
            <a:extLst>
              <a:ext uri="{FF2B5EF4-FFF2-40B4-BE49-F238E27FC236}">
                <a16:creationId xmlns:a16="http://schemas.microsoft.com/office/drawing/2014/main" id="{037AE593-8037-406D-A4A4-85749B90B8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0663" y="46178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a:extLst>
              <a:ext uri="{FF2B5EF4-FFF2-40B4-BE49-F238E27FC236}">
                <a16:creationId xmlns:a16="http://schemas.microsoft.com/office/drawing/2014/main" id="{208D8C48-501C-4135-9AE2-6E8746E9CDF5}"/>
              </a:ext>
            </a:extLst>
          </p:cNvPr>
          <p:cNvSpPr/>
          <p:nvPr/>
        </p:nvSpPr>
        <p:spPr>
          <a:xfrm>
            <a:off x="4063283"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47" name="Graphic 60">
            <a:extLst>
              <a:ext uri="{FF2B5EF4-FFF2-40B4-BE49-F238E27FC236}">
                <a16:creationId xmlns:a16="http://schemas.microsoft.com/office/drawing/2014/main" id="{0588E766-789B-46C4-B23B-17744CC562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1321"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Graphic 60">
            <a:extLst>
              <a:ext uri="{FF2B5EF4-FFF2-40B4-BE49-F238E27FC236}">
                <a16:creationId xmlns:a16="http://schemas.microsoft.com/office/drawing/2014/main" id="{1A578993-AD9B-4031-9124-7AEDEC5E58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3999"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Picture 49" descr="Icon&#10;&#10;Description automatically generated">
            <a:extLst>
              <a:ext uri="{FF2B5EF4-FFF2-40B4-BE49-F238E27FC236}">
                <a16:creationId xmlns:a16="http://schemas.microsoft.com/office/drawing/2014/main" id="{A3B5258B-BBC4-43A3-83F1-83B573FA15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7053" y="2361211"/>
            <a:ext cx="920373" cy="920373"/>
          </a:xfrm>
          <a:prstGeom prst="rect">
            <a:avLst/>
          </a:prstGeom>
        </p:spPr>
      </p:pic>
      <p:cxnSp>
        <p:nvCxnSpPr>
          <p:cNvPr id="51" name="Straight Arrow Connector 50">
            <a:extLst>
              <a:ext uri="{FF2B5EF4-FFF2-40B4-BE49-F238E27FC236}">
                <a16:creationId xmlns:a16="http://schemas.microsoft.com/office/drawing/2014/main" id="{77D274A8-7C8D-41B9-8BD5-E1BB42976DB2}"/>
              </a:ext>
            </a:extLst>
          </p:cNvPr>
          <p:cNvCxnSpPr>
            <a:cxnSpLocks/>
            <a:stCxn id="44" idx="3"/>
            <a:endCxn id="63" idx="1"/>
          </p:cNvCxnSpPr>
          <p:nvPr/>
        </p:nvCxnSpPr>
        <p:spPr>
          <a:xfrm>
            <a:off x="6436437" y="3738784"/>
            <a:ext cx="967635"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C9109572-A377-4689-A288-BF3E8E94F0F0}"/>
              </a:ext>
            </a:extLst>
          </p:cNvPr>
          <p:cNvCxnSpPr>
            <a:cxnSpLocks/>
            <a:stCxn id="50" idx="2"/>
            <a:endCxn id="44" idx="1"/>
          </p:cNvCxnSpPr>
          <p:nvPr/>
        </p:nvCxnSpPr>
        <p:spPr>
          <a:xfrm rot="16200000" flipH="1">
            <a:off x="3176661" y="2852162"/>
            <a:ext cx="457200" cy="1316043"/>
          </a:xfrm>
          <a:prstGeom prst="bentConnector2">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8DC30C5-F511-4151-B2C2-79AC61DA2911}"/>
              </a:ext>
            </a:extLst>
          </p:cNvPr>
          <p:cNvSpPr txBox="1"/>
          <p:nvPr/>
        </p:nvSpPr>
        <p:spPr>
          <a:xfrm>
            <a:off x="4283445"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Sharing App</a:t>
            </a:r>
          </a:p>
        </p:txBody>
      </p:sp>
      <p:sp>
        <p:nvSpPr>
          <p:cNvPr id="60" name="TextBox 59">
            <a:extLst>
              <a:ext uri="{FF2B5EF4-FFF2-40B4-BE49-F238E27FC236}">
                <a16:creationId xmlns:a16="http://schemas.microsoft.com/office/drawing/2014/main" id="{4C908580-D683-40A0-8C80-53FCB5E676C9}"/>
              </a:ext>
            </a:extLst>
          </p:cNvPr>
          <p:cNvSpPr txBox="1"/>
          <p:nvPr/>
        </p:nvSpPr>
        <p:spPr>
          <a:xfrm>
            <a:off x="2934871" y="3621039"/>
            <a:ext cx="92037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Upload photos</a:t>
            </a:r>
          </a:p>
        </p:txBody>
      </p:sp>
      <p:sp>
        <p:nvSpPr>
          <p:cNvPr id="63" name="Rectangle 62">
            <a:extLst>
              <a:ext uri="{FF2B5EF4-FFF2-40B4-BE49-F238E27FC236}">
                <a16:creationId xmlns:a16="http://schemas.microsoft.com/office/drawing/2014/main" id="{B790CECD-F39A-459F-9D6C-ED8D91A0F544}"/>
              </a:ext>
            </a:extLst>
          </p:cNvPr>
          <p:cNvSpPr/>
          <p:nvPr/>
        </p:nvSpPr>
        <p:spPr>
          <a:xfrm>
            <a:off x="7404072"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64" name="Graphic 60">
            <a:extLst>
              <a:ext uri="{FF2B5EF4-FFF2-40B4-BE49-F238E27FC236}">
                <a16:creationId xmlns:a16="http://schemas.microsoft.com/office/drawing/2014/main" id="{90DF139A-F36E-4114-92F7-413340FB5F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2110"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Graphic 60">
            <a:extLst>
              <a:ext uri="{FF2B5EF4-FFF2-40B4-BE49-F238E27FC236}">
                <a16:creationId xmlns:a16="http://schemas.microsoft.com/office/drawing/2014/main" id="{336D19E0-5A73-45B2-8F7D-1759A6DFEF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4788"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 name="TextBox 65">
            <a:extLst>
              <a:ext uri="{FF2B5EF4-FFF2-40B4-BE49-F238E27FC236}">
                <a16:creationId xmlns:a16="http://schemas.microsoft.com/office/drawing/2014/main" id="{417B5F10-6A3F-4598-B9C3-DC09536C02F8}"/>
              </a:ext>
            </a:extLst>
          </p:cNvPr>
          <p:cNvSpPr txBox="1"/>
          <p:nvPr/>
        </p:nvSpPr>
        <p:spPr>
          <a:xfrm>
            <a:off x="7624234"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Processing</a:t>
            </a:r>
          </a:p>
        </p:txBody>
      </p:sp>
    </p:spTree>
    <p:extLst>
      <p:ext uri="{BB962C8B-B14F-4D97-AF65-F5344CB8AC3E}">
        <p14:creationId xmlns:p14="http://schemas.microsoft.com/office/powerpoint/2010/main" val="19274966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Simple Queue Service (SQS)</a:t>
            </a:r>
          </a:p>
        </p:txBody>
      </p:sp>
      <p:pic>
        <p:nvPicPr>
          <p:cNvPr id="43" name="Graphic 26">
            <a:extLst>
              <a:ext uri="{FF2B5EF4-FFF2-40B4-BE49-F238E27FC236}">
                <a16:creationId xmlns:a16="http://schemas.microsoft.com/office/drawing/2014/main" id="{037AE593-8037-406D-A4A4-85749B90B8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0663" y="46178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a:extLst>
              <a:ext uri="{FF2B5EF4-FFF2-40B4-BE49-F238E27FC236}">
                <a16:creationId xmlns:a16="http://schemas.microsoft.com/office/drawing/2014/main" id="{208D8C48-501C-4135-9AE2-6E8746E9CDF5}"/>
              </a:ext>
            </a:extLst>
          </p:cNvPr>
          <p:cNvSpPr/>
          <p:nvPr/>
        </p:nvSpPr>
        <p:spPr>
          <a:xfrm>
            <a:off x="2783123"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47" name="Graphic 60">
            <a:extLst>
              <a:ext uri="{FF2B5EF4-FFF2-40B4-BE49-F238E27FC236}">
                <a16:creationId xmlns:a16="http://schemas.microsoft.com/office/drawing/2014/main" id="{0588E766-789B-46C4-B23B-17744CC562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91161"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Graphic 60">
            <a:extLst>
              <a:ext uri="{FF2B5EF4-FFF2-40B4-BE49-F238E27FC236}">
                <a16:creationId xmlns:a16="http://schemas.microsoft.com/office/drawing/2014/main" id="{1A578993-AD9B-4031-9124-7AEDEC5E58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3839"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Picture 49" descr="Icon&#10;&#10;Description automatically generated">
            <a:extLst>
              <a:ext uri="{FF2B5EF4-FFF2-40B4-BE49-F238E27FC236}">
                <a16:creationId xmlns:a16="http://schemas.microsoft.com/office/drawing/2014/main" id="{A3B5258B-BBC4-43A3-83F1-83B573FA15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6893" y="2361211"/>
            <a:ext cx="920373" cy="920373"/>
          </a:xfrm>
          <a:prstGeom prst="rect">
            <a:avLst/>
          </a:prstGeom>
        </p:spPr>
      </p:pic>
      <p:cxnSp>
        <p:nvCxnSpPr>
          <p:cNvPr id="51" name="Straight Arrow Connector 50">
            <a:extLst>
              <a:ext uri="{FF2B5EF4-FFF2-40B4-BE49-F238E27FC236}">
                <a16:creationId xmlns:a16="http://schemas.microsoft.com/office/drawing/2014/main" id="{77D274A8-7C8D-41B9-8BD5-E1BB42976DB2}"/>
              </a:ext>
            </a:extLst>
          </p:cNvPr>
          <p:cNvCxnSpPr>
            <a:cxnSpLocks/>
            <a:stCxn id="44" idx="3"/>
            <a:endCxn id="22" idx="1"/>
          </p:cNvCxnSpPr>
          <p:nvPr/>
        </p:nvCxnSpPr>
        <p:spPr>
          <a:xfrm>
            <a:off x="5156277" y="3738784"/>
            <a:ext cx="1169657" cy="3007"/>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C9109572-A377-4689-A288-BF3E8E94F0F0}"/>
              </a:ext>
            </a:extLst>
          </p:cNvPr>
          <p:cNvCxnSpPr>
            <a:cxnSpLocks/>
            <a:stCxn id="50" idx="2"/>
            <a:endCxn id="44" idx="1"/>
          </p:cNvCxnSpPr>
          <p:nvPr/>
        </p:nvCxnSpPr>
        <p:spPr>
          <a:xfrm rot="16200000" flipH="1">
            <a:off x="1896501" y="2852162"/>
            <a:ext cx="457200" cy="1316043"/>
          </a:xfrm>
          <a:prstGeom prst="bentConnector2">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8DC30C5-F511-4151-B2C2-79AC61DA2911}"/>
              </a:ext>
            </a:extLst>
          </p:cNvPr>
          <p:cNvSpPr txBox="1"/>
          <p:nvPr/>
        </p:nvSpPr>
        <p:spPr>
          <a:xfrm>
            <a:off x="3003285"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Sharing App</a:t>
            </a:r>
          </a:p>
        </p:txBody>
      </p:sp>
      <p:sp>
        <p:nvSpPr>
          <p:cNvPr id="60" name="TextBox 59">
            <a:extLst>
              <a:ext uri="{FF2B5EF4-FFF2-40B4-BE49-F238E27FC236}">
                <a16:creationId xmlns:a16="http://schemas.microsoft.com/office/drawing/2014/main" id="{4C908580-D683-40A0-8C80-53FCB5E676C9}"/>
              </a:ext>
            </a:extLst>
          </p:cNvPr>
          <p:cNvSpPr txBox="1"/>
          <p:nvPr/>
        </p:nvSpPr>
        <p:spPr>
          <a:xfrm>
            <a:off x="1654711" y="3621039"/>
            <a:ext cx="92037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Upload photos</a:t>
            </a:r>
          </a:p>
        </p:txBody>
      </p:sp>
      <p:sp>
        <p:nvSpPr>
          <p:cNvPr id="63" name="Rectangle 62">
            <a:extLst>
              <a:ext uri="{FF2B5EF4-FFF2-40B4-BE49-F238E27FC236}">
                <a16:creationId xmlns:a16="http://schemas.microsoft.com/office/drawing/2014/main" id="{B790CECD-F39A-459F-9D6C-ED8D91A0F544}"/>
              </a:ext>
            </a:extLst>
          </p:cNvPr>
          <p:cNvSpPr/>
          <p:nvPr/>
        </p:nvSpPr>
        <p:spPr>
          <a:xfrm>
            <a:off x="8367240"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64" name="Graphic 60">
            <a:extLst>
              <a:ext uri="{FF2B5EF4-FFF2-40B4-BE49-F238E27FC236}">
                <a16:creationId xmlns:a16="http://schemas.microsoft.com/office/drawing/2014/main" id="{90DF139A-F36E-4114-92F7-413340FB5F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5278"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Graphic 60">
            <a:extLst>
              <a:ext uri="{FF2B5EF4-FFF2-40B4-BE49-F238E27FC236}">
                <a16:creationId xmlns:a16="http://schemas.microsoft.com/office/drawing/2014/main" id="{336D19E0-5A73-45B2-8F7D-1759A6DFEF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17956"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 name="TextBox 65">
            <a:extLst>
              <a:ext uri="{FF2B5EF4-FFF2-40B4-BE49-F238E27FC236}">
                <a16:creationId xmlns:a16="http://schemas.microsoft.com/office/drawing/2014/main" id="{417B5F10-6A3F-4598-B9C3-DC09536C02F8}"/>
              </a:ext>
            </a:extLst>
          </p:cNvPr>
          <p:cNvSpPr txBox="1"/>
          <p:nvPr/>
        </p:nvSpPr>
        <p:spPr>
          <a:xfrm>
            <a:off x="8587402"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Processing</a:t>
            </a:r>
          </a:p>
        </p:txBody>
      </p:sp>
      <p:cxnSp>
        <p:nvCxnSpPr>
          <p:cNvPr id="18" name="Straight Arrow Connector 17">
            <a:extLst>
              <a:ext uri="{FF2B5EF4-FFF2-40B4-BE49-F238E27FC236}">
                <a16:creationId xmlns:a16="http://schemas.microsoft.com/office/drawing/2014/main" id="{9E280660-C7BC-43FE-A8F1-1F2C481B17DE}"/>
              </a:ext>
            </a:extLst>
          </p:cNvPr>
          <p:cNvCxnSpPr>
            <a:cxnSpLocks/>
            <a:stCxn id="22" idx="3"/>
            <a:endCxn id="63" idx="1"/>
          </p:cNvCxnSpPr>
          <p:nvPr/>
        </p:nvCxnSpPr>
        <p:spPr>
          <a:xfrm flipV="1">
            <a:off x="7234321" y="3738784"/>
            <a:ext cx="1132919" cy="3007"/>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C88038FA-AD94-4710-A8E1-76F9C24CD60E}"/>
              </a:ext>
            </a:extLst>
          </p:cNvPr>
          <p:cNvSpPr txBox="1"/>
          <p:nvPr/>
        </p:nvSpPr>
        <p:spPr>
          <a:xfrm>
            <a:off x="5845171" y="3987057"/>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SQS Queue</a:t>
            </a:r>
          </a:p>
        </p:txBody>
      </p:sp>
      <p:pic>
        <p:nvPicPr>
          <p:cNvPr id="22" name="Graphic 29">
            <a:extLst>
              <a:ext uri="{FF2B5EF4-FFF2-40B4-BE49-F238E27FC236}">
                <a16:creationId xmlns:a16="http://schemas.microsoft.com/office/drawing/2014/main" id="{7C9913CD-34D8-452A-9288-ADFA1C0928B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5934" y="3287597"/>
            <a:ext cx="908387" cy="90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TextBox 24">
            <a:extLst>
              <a:ext uri="{FF2B5EF4-FFF2-40B4-BE49-F238E27FC236}">
                <a16:creationId xmlns:a16="http://schemas.microsoft.com/office/drawing/2014/main" id="{2EE7D908-E897-4E85-839C-053097715A5F}"/>
              </a:ext>
            </a:extLst>
          </p:cNvPr>
          <p:cNvSpPr txBox="1"/>
          <p:nvPr/>
        </p:nvSpPr>
        <p:spPr>
          <a:xfrm>
            <a:off x="5191829" y="1223781"/>
            <a:ext cx="180834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Decoupled</a:t>
            </a:r>
          </a:p>
        </p:txBody>
      </p:sp>
      <p:sp>
        <p:nvSpPr>
          <p:cNvPr id="26" name="TextBox 25">
            <a:extLst>
              <a:ext uri="{FF2B5EF4-FFF2-40B4-BE49-F238E27FC236}">
                <a16:creationId xmlns:a16="http://schemas.microsoft.com/office/drawing/2014/main" id="{5787F51F-517D-4455-BA7A-B6AD0D62BDCB}"/>
              </a:ext>
            </a:extLst>
          </p:cNvPr>
          <p:cNvSpPr txBox="1"/>
          <p:nvPr/>
        </p:nvSpPr>
        <p:spPr>
          <a:xfrm>
            <a:off x="3448361" y="4749826"/>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Producer</a:t>
            </a:r>
          </a:p>
        </p:txBody>
      </p:sp>
      <p:sp>
        <p:nvSpPr>
          <p:cNvPr id="27" name="TextBox 26">
            <a:extLst>
              <a:ext uri="{FF2B5EF4-FFF2-40B4-BE49-F238E27FC236}">
                <a16:creationId xmlns:a16="http://schemas.microsoft.com/office/drawing/2014/main" id="{18DE2A9D-2C20-44FB-B182-5E1838BC8B2D}"/>
              </a:ext>
            </a:extLst>
          </p:cNvPr>
          <p:cNvSpPr txBox="1"/>
          <p:nvPr/>
        </p:nvSpPr>
        <p:spPr>
          <a:xfrm>
            <a:off x="5405098" y="3510183"/>
            <a:ext cx="64265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Sends</a:t>
            </a:r>
          </a:p>
        </p:txBody>
      </p:sp>
      <p:sp>
        <p:nvSpPr>
          <p:cNvPr id="28" name="TextBox 27">
            <a:extLst>
              <a:ext uri="{FF2B5EF4-FFF2-40B4-BE49-F238E27FC236}">
                <a16:creationId xmlns:a16="http://schemas.microsoft.com/office/drawing/2014/main" id="{43C9E822-AEAD-43EB-9113-092A6B965B82}"/>
              </a:ext>
            </a:extLst>
          </p:cNvPr>
          <p:cNvSpPr txBox="1"/>
          <p:nvPr/>
        </p:nvSpPr>
        <p:spPr>
          <a:xfrm>
            <a:off x="9088407" y="4749826"/>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Consumer</a:t>
            </a:r>
          </a:p>
        </p:txBody>
      </p:sp>
      <p:sp>
        <p:nvSpPr>
          <p:cNvPr id="29" name="TextBox 28">
            <a:extLst>
              <a:ext uri="{FF2B5EF4-FFF2-40B4-BE49-F238E27FC236}">
                <a16:creationId xmlns:a16="http://schemas.microsoft.com/office/drawing/2014/main" id="{6B7F25E1-1E4F-47F3-B467-C094CF8EEB22}"/>
              </a:ext>
            </a:extLst>
          </p:cNvPr>
          <p:cNvSpPr txBox="1"/>
          <p:nvPr/>
        </p:nvSpPr>
        <p:spPr>
          <a:xfrm>
            <a:off x="7442359" y="3498406"/>
            <a:ext cx="64265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Polls</a:t>
            </a:r>
          </a:p>
        </p:txBody>
      </p:sp>
    </p:spTree>
    <p:extLst>
      <p:ext uri="{BB962C8B-B14F-4D97-AF65-F5344CB8AC3E}">
        <p14:creationId xmlns:p14="http://schemas.microsoft.com/office/powerpoint/2010/main" val="3867510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Simple Queue Service (SQS)</a:t>
            </a:r>
          </a:p>
        </p:txBody>
      </p:sp>
      <p:pic>
        <p:nvPicPr>
          <p:cNvPr id="43" name="Graphic 26">
            <a:extLst>
              <a:ext uri="{FF2B5EF4-FFF2-40B4-BE49-F238E27FC236}">
                <a16:creationId xmlns:a16="http://schemas.microsoft.com/office/drawing/2014/main" id="{037AE593-8037-406D-A4A4-85749B90B8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0663" y="46178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a:extLst>
              <a:ext uri="{FF2B5EF4-FFF2-40B4-BE49-F238E27FC236}">
                <a16:creationId xmlns:a16="http://schemas.microsoft.com/office/drawing/2014/main" id="{208D8C48-501C-4135-9AE2-6E8746E9CDF5}"/>
              </a:ext>
            </a:extLst>
          </p:cNvPr>
          <p:cNvSpPr/>
          <p:nvPr/>
        </p:nvSpPr>
        <p:spPr>
          <a:xfrm>
            <a:off x="2783123"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47" name="Graphic 60">
            <a:extLst>
              <a:ext uri="{FF2B5EF4-FFF2-40B4-BE49-F238E27FC236}">
                <a16:creationId xmlns:a16="http://schemas.microsoft.com/office/drawing/2014/main" id="{0588E766-789B-46C4-B23B-17744CC562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91161"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Graphic 60">
            <a:extLst>
              <a:ext uri="{FF2B5EF4-FFF2-40B4-BE49-F238E27FC236}">
                <a16:creationId xmlns:a16="http://schemas.microsoft.com/office/drawing/2014/main" id="{1A578993-AD9B-4031-9124-7AEDEC5E58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33839"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0" name="Picture 49" descr="Icon&#10;&#10;Description automatically generated">
            <a:extLst>
              <a:ext uri="{FF2B5EF4-FFF2-40B4-BE49-F238E27FC236}">
                <a16:creationId xmlns:a16="http://schemas.microsoft.com/office/drawing/2014/main" id="{A3B5258B-BBC4-43A3-83F1-83B573FA154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6893" y="2361211"/>
            <a:ext cx="920373" cy="920373"/>
          </a:xfrm>
          <a:prstGeom prst="rect">
            <a:avLst/>
          </a:prstGeom>
        </p:spPr>
      </p:pic>
      <p:cxnSp>
        <p:nvCxnSpPr>
          <p:cNvPr id="51" name="Straight Arrow Connector 50">
            <a:extLst>
              <a:ext uri="{FF2B5EF4-FFF2-40B4-BE49-F238E27FC236}">
                <a16:creationId xmlns:a16="http://schemas.microsoft.com/office/drawing/2014/main" id="{77D274A8-7C8D-41B9-8BD5-E1BB42976DB2}"/>
              </a:ext>
            </a:extLst>
          </p:cNvPr>
          <p:cNvCxnSpPr>
            <a:cxnSpLocks/>
            <a:stCxn id="44" idx="3"/>
            <a:endCxn id="22" idx="1"/>
          </p:cNvCxnSpPr>
          <p:nvPr/>
        </p:nvCxnSpPr>
        <p:spPr>
          <a:xfrm>
            <a:off x="5156277" y="3738784"/>
            <a:ext cx="1169657" cy="3007"/>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C9109572-A377-4689-A288-BF3E8E94F0F0}"/>
              </a:ext>
            </a:extLst>
          </p:cNvPr>
          <p:cNvCxnSpPr>
            <a:cxnSpLocks/>
            <a:stCxn id="50" idx="2"/>
            <a:endCxn id="44" idx="1"/>
          </p:cNvCxnSpPr>
          <p:nvPr/>
        </p:nvCxnSpPr>
        <p:spPr>
          <a:xfrm rot="16200000" flipH="1">
            <a:off x="1896501" y="2852162"/>
            <a:ext cx="457200" cy="1316043"/>
          </a:xfrm>
          <a:prstGeom prst="bentConnector2">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8DC30C5-F511-4151-B2C2-79AC61DA2911}"/>
              </a:ext>
            </a:extLst>
          </p:cNvPr>
          <p:cNvSpPr txBox="1"/>
          <p:nvPr/>
        </p:nvSpPr>
        <p:spPr>
          <a:xfrm>
            <a:off x="3003285"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Sharing App</a:t>
            </a:r>
          </a:p>
        </p:txBody>
      </p:sp>
      <p:sp>
        <p:nvSpPr>
          <p:cNvPr id="60" name="TextBox 59">
            <a:extLst>
              <a:ext uri="{FF2B5EF4-FFF2-40B4-BE49-F238E27FC236}">
                <a16:creationId xmlns:a16="http://schemas.microsoft.com/office/drawing/2014/main" id="{4C908580-D683-40A0-8C80-53FCB5E676C9}"/>
              </a:ext>
            </a:extLst>
          </p:cNvPr>
          <p:cNvSpPr txBox="1"/>
          <p:nvPr/>
        </p:nvSpPr>
        <p:spPr>
          <a:xfrm>
            <a:off x="1654711" y="3621039"/>
            <a:ext cx="92037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Upload photos</a:t>
            </a:r>
          </a:p>
        </p:txBody>
      </p:sp>
      <p:sp>
        <p:nvSpPr>
          <p:cNvPr id="63" name="Rectangle 62">
            <a:extLst>
              <a:ext uri="{FF2B5EF4-FFF2-40B4-BE49-F238E27FC236}">
                <a16:creationId xmlns:a16="http://schemas.microsoft.com/office/drawing/2014/main" id="{B790CECD-F39A-459F-9D6C-ED8D91A0F544}"/>
              </a:ext>
            </a:extLst>
          </p:cNvPr>
          <p:cNvSpPr/>
          <p:nvPr/>
        </p:nvSpPr>
        <p:spPr>
          <a:xfrm>
            <a:off x="8367240"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64" name="Graphic 60">
            <a:extLst>
              <a:ext uri="{FF2B5EF4-FFF2-40B4-BE49-F238E27FC236}">
                <a16:creationId xmlns:a16="http://schemas.microsoft.com/office/drawing/2014/main" id="{90DF139A-F36E-4114-92F7-413340FB5F4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5278" y="3284631"/>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Graphic 60">
            <a:extLst>
              <a:ext uri="{FF2B5EF4-FFF2-40B4-BE49-F238E27FC236}">
                <a16:creationId xmlns:a16="http://schemas.microsoft.com/office/drawing/2014/main" id="{336D19E0-5A73-45B2-8F7D-1759A6DFEF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17956" y="3281584"/>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 name="TextBox 65">
            <a:extLst>
              <a:ext uri="{FF2B5EF4-FFF2-40B4-BE49-F238E27FC236}">
                <a16:creationId xmlns:a16="http://schemas.microsoft.com/office/drawing/2014/main" id="{417B5F10-6A3F-4598-B9C3-DC09536C02F8}"/>
              </a:ext>
            </a:extLst>
          </p:cNvPr>
          <p:cNvSpPr txBox="1"/>
          <p:nvPr/>
        </p:nvSpPr>
        <p:spPr>
          <a:xfrm>
            <a:off x="8587402"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Processing</a:t>
            </a:r>
          </a:p>
        </p:txBody>
      </p:sp>
      <p:cxnSp>
        <p:nvCxnSpPr>
          <p:cNvPr id="18" name="Straight Arrow Connector 17">
            <a:extLst>
              <a:ext uri="{FF2B5EF4-FFF2-40B4-BE49-F238E27FC236}">
                <a16:creationId xmlns:a16="http://schemas.microsoft.com/office/drawing/2014/main" id="{9E280660-C7BC-43FE-A8F1-1F2C481B17DE}"/>
              </a:ext>
            </a:extLst>
          </p:cNvPr>
          <p:cNvCxnSpPr>
            <a:cxnSpLocks/>
            <a:stCxn id="22" idx="3"/>
            <a:endCxn id="63" idx="1"/>
          </p:cNvCxnSpPr>
          <p:nvPr/>
        </p:nvCxnSpPr>
        <p:spPr>
          <a:xfrm flipV="1">
            <a:off x="7234321" y="3738784"/>
            <a:ext cx="1132919" cy="3007"/>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C88038FA-AD94-4710-A8E1-76F9C24CD60E}"/>
              </a:ext>
            </a:extLst>
          </p:cNvPr>
          <p:cNvSpPr txBox="1"/>
          <p:nvPr/>
        </p:nvSpPr>
        <p:spPr>
          <a:xfrm>
            <a:off x="5845171" y="3987057"/>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SQS Queue</a:t>
            </a:r>
          </a:p>
        </p:txBody>
      </p:sp>
      <p:pic>
        <p:nvPicPr>
          <p:cNvPr id="22" name="Graphic 29">
            <a:extLst>
              <a:ext uri="{FF2B5EF4-FFF2-40B4-BE49-F238E27FC236}">
                <a16:creationId xmlns:a16="http://schemas.microsoft.com/office/drawing/2014/main" id="{7C9913CD-34D8-452A-9288-ADFA1C0928B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25934" y="3287597"/>
            <a:ext cx="908387" cy="90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TextBox 24">
            <a:extLst>
              <a:ext uri="{FF2B5EF4-FFF2-40B4-BE49-F238E27FC236}">
                <a16:creationId xmlns:a16="http://schemas.microsoft.com/office/drawing/2014/main" id="{2EE7D908-E897-4E85-839C-053097715A5F}"/>
              </a:ext>
            </a:extLst>
          </p:cNvPr>
          <p:cNvSpPr txBox="1"/>
          <p:nvPr/>
        </p:nvSpPr>
        <p:spPr>
          <a:xfrm>
            <a:off x="5191829" y="1223781"/>
            <a:ext cx="180834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Decoupled</a:t>
            </a:r>
          </a:p>
        </p:txBody>
      </p:sp>
      <p:sp>
        <p:nvSpPr>
          <p:cNvPr id="26" name="TextBox 25">
            <a:extLst>
              <a:ext uri="{FF2B5EF4-FFF2-40B4-BE49-F238E27FC236}">
                <a16:creationId xmlns:a16="http://schemas.microsoft.com/office/drawing/2014/main" id="{5787F51F-517D-4455-BA7A-B6AD0D62BDCB}"/>
              </a:ext>
            </a:extLst>
          </p:cNvPr>
          <p:cNvSpPr txBox="1"/>
          <p:nvPr/>
        </p:nvSpPr>
        <p:spPr>
          <a:xfrm>
            <a:off x="3448361" y="4749826"/>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Producer</a:t>
            </a:r>
          </a:p>
        </p:txBody>
      </p:sp>
      <p:sp>
        <p:nvSpPr>
          <p:cNvPr id="27" name="TextBox 26">
            <a:extLst>
              <a:ext uri="{FF2B5EF4-FFF2-40B4-BE49-F238E27FC236}">
                <a16:creationId xmlns:a16="http://schemas.microsoft.com/office/drawing/2014/main" id="{18DE2A9D-2C20-44FB-B182-5E1838BC8B2D}"/>
              </a:ext>
            </a:extLst>
          </p:cNvPr>
          <p:cNvSpPr txBox="1"/>
          <p:nvPr/>
        </p:nvSpPr>
        <p:spPr>
          <a:xfrm>
            <a:off x="5405098" y="3510183"/>
            <a:ext cx="64265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Sends</a:t>
            </a:r>
          </a:p>
        </p:txBody>
      </p:sp>
      <p:sp>
        <p:nvSpPr>
          <p:cNvPr id="28" name="TextBox 27">
            <a:extLst>
              <a:ext uri="{FF2B5EF4-FFF2-40B4-BE49-F238E27FC236}">
                <a16:creationId xmlns:a16="http://schemas.microsoft.com/office/drawing/2014/main" id="{43C9E822-AEAD-43EB-9113-092A6B965B82}"/>
              </a:ext>
            </a:extLst>
          </p:cNvPr>
          <p:cNvSpPr txBox="1"/>
          <p:nvPr/>
        </p:nvSpPr>
        <p:spPr>
          <a:xfrm>
            <a:off x="9088407" y="4749826"/>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Consumer</a:t>
            </a:r>
          </a:p>
        </p:txBody>
      </p:sp>
      <p:sp>
        <p:nvSpPr>
          <p:cNvPr id="29" name="TextBox 28">
            <a:extLst>
              <a:ext uri="{FF2B5EF4-FFF2-40B4-BE49-F238E27FC236}">
                <a16:creationId xmlns:a16="http://schemas.microsoft.com/office/drawing/2014/main" id="{6B7F25E1-1E4F-47F3-B467-C094CF8EEB22}"/>
              </a:ext>
            </a:extLst>
          </p:cNvPr>
          <p:cNvSpPr txBox="1"/>
          <p:nvPr/>
        </p:nvSpPr>
        <p:spPr>
          <a:xfrm>
            <a:off x="7442359" y="3498406"/>
            <a:ext cx="64265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Polls</a:t>
            </a:r>
          </a:p>
        </p:txBody>
      </p:sp>
      <p:sp>
        <p:nvSpPr>
          <p:cNvPr id="24" name="Multiplication Sign 23">
            <a:extLst>
              <a:ext uri="{FF2B5EF4-FFF2-40B4-BE49-F238E27FC236}">
                <a16:creationId xmlns:a16="http://schemas.microsoft.com/office/drawing/2014/main" id="{4553E855-F2FE-4E94-BAFE-E357F878AE4C}"/>
              </a:ext>
            </a:extLst>
          </p:cNvPr>
          <p:cNvSpPr/>
          <p:nvPr/>
        </p:nvSpPr>
        <p:spPr>
          <a:xfrm>
            <a:off x="8085013" y="2229269"/>
            <a:ext cx="3019028" cy="3019028"/>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6185279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5C1DDDC-4455-40B0-B21A-76BCFF16C4C1}"/>
              </a:ext>
            </a:extLst>
          </p:cNvPr>
          <p:cNvSpPr>
            <a:spLocks noGrp="1"/>
          </p:cNvSpPr>
          <p:nvPr>
            <p:ph type="body" sz="quarter" idx="10"/>
          </p:nvPr>
        </p:nvSpPr>
        <p:spPr/>
        <p:txBody>
          <a:bodyPr/>
          <a:lstStyle/>
          <a:p>
            <a:r>
              <a:rPr lang="en-US" sz="2800" dirty="0">
                <a:latin typeface="+mj-lt"/>
              </a:rPr>
              <a:t>Supports multiple producers and multiple consumers</a:t>
            </a:r>
          </a:p>
          <a:p>
            <a:r>
              <a:rPr lang="en-US" sz="2800" dirty="0">
                <a:latin typeface="+mj-lt"/>
              </a:rPr>
              <a:t>Messages deleted after they are read by the consumer</a:t>
            </a:r>
          </a:p>
          <a:p>
            <a:pPr lvl="1"/>
            <a:r>
              <a:rPr lang="en-US" sz="2400" dirty="0">
                <a:latin typeface="+mj-lt"/>
              </a:rPr>
              <a:t>Must happen within 14 days </a:t>
            </a:r>
            <a:br>
              <a:rPr lang="en-US" sz="2400" dirty="0">
                <a:latin typeface="+mj-lt"/>
              </a:rPr>
            </a:br>
            <a:r>
              <a:rPr lang="en-US" sz="2400" dirty="0">
                <a:latin typeface="+mj-lt"/>
              </a:rPr>
              <a:t>(the max storage time)</a:t>
            </a:r>
          </a:p>
        </p:txBody>
      </p:sp>
      <p:sp>
        <p:nvSpPr>
          <p:cNvPr id="4" name="Content Placeholder 3">
            <a:extLst>
              <a:ext uri="{FF2B5EF4-FFF2-40B4-BE49-F238E27FC236}">
                <a16:creationId xmlns:a16="http://schemas.microsoft.com/office/drawing/2014/main" id="{01A41F5E-ACE4-4C37-8F01-2BB1D3E8DFAE}"/>
              </a:ext>
            </a:extLst>
          </p:cNvPr>
          <p:cNvSpPr>
            <a:spLocks noGrp="1"/>
          </p:cNvSpPr>
          <p:nvPr>
            <p:ph sz="quarter" idx="14"/>
          </p:nvPr>
        </p:nvSpPr>
        <p:spPr/>
        <p:txBody>
          <a:bodyPr/>
          <a:lstStyle/>
          <a:p>
            <a:r>
              <a:rPr lang="en-US" dirty="0"/>
              <a:t>Amazon </a:t>
            </a:r>
            <a:br>
              <a:rPr lang="en-US" dirty="0"/>
            </a:br>
            <a:r>
              <a:rPr lang="en-US" dirty="0"/>
              <a:t>Simple </a:t>
            </a:r>
            <a:br>
              <a:rPr lang="en-US" dirty="0"/>
            </a:br>
            <a:r>
              <a:rPr lang="en-US" dirty="0"/>
              <a:t>Queue </a:t>
            </a:r>
            <a:br>
              <a:rPr lang="en-US" dirty="0"/>
            </a:br>
            <a:r>
              <a:rPr lang="en-US" dirty="0"/>
              <a:t>Service </a:t>
            </a:r>
            <a:br>
              <a:rPr lang="en-US" dirty="0"/>
            </a:br>
            <a:r>
              <a:rPr lang="en-US" dirty="0"/>
              <a:t>(SQS)</a:t>
            </a:r>
          </a:p>
        </p:txBody>
      </p:sp>
      <p:pic>
        <p:nvPicPr>
          <p:cNvPr id="5" name="Graphic 26">
            <a:extLst>
              <a:ext uri="{FF2B5EF4-FFF2-40B4-BE49-F238E27FC236}">
                <a16:creationId xmlns:a16="http://schemas.microsoft.com/office/drawing/2014/main" id="{AC577D95-FF16-4BE5-B0BC-AC2B9BBF26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4359" y="12298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48435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3AFFD9-B8AD-494D-92FC-D027CE87D32D}"/>
              </a:ext>
            </a:extLst>
          </p:cNvPr>
          <p:cNvSpPr>
            <a:spLocks noGrp="1"/>
          </p:cNvSpPr>
          <p:nvPr>
            <p:ph type="title"/>
          </p:nvPr>
        </p:nvSpPr>
        <p:spPr/>
        <p:txBody>
          <a:bodyPr/>
          <a:lstStyle/>
          <a:p>
            <a:r>
              <a:rPr lang="en-US" dirty="0"/>
              <a:t>Types of Queues</a:t>
            </a:r>
          </a:p>
        </p:txBody>
      </p:sp>
      <p:cxnSp>
        <p:nvCxnSpPr>
          <p:cNvPr id="7" name="Straight Connector 6">
            <a:extLst>
              <a:ext uri="{FF2B5EF4-FFF2-40B4-BE49-F238E27FC236}">
                <a16:creationId xmlns:a16="http://schemas.microsoft.com/office/drawing/2014/main" id="{5332B788-C62C-4BBA-AFF6-E1FA3FE4A01D}"/>
              </a:ext>
            </a:extLst>
          </p:cNvPr>
          <p:cNvCxnSpPr/>
          <p:nvPr/>
        </p:nvCxnSpPr>
        <p:spPr>
          <a:xfrm>
            <a:off x="6096000" y="1576137"/>
            <a:ext cx="0" cy="3753852"/>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E76C268-FACB-4F7B-A633-FA1958FF037D}"/>
              </a:ext>
            </a:extLst>
          </p:cNvPr>
          <p:cNvSpPr txBox="1"/>
          <p:nvPr/>
        </p:nvSpPr>
        <p:spPr>
          <a:xfrm>
            <a:off x="1045032" y="1582155"/>
            <a:ext cx="4778253" cy="517358"/>
          </a:xfrm>
          <a:prstGeom prst="rect">
            <a:avLst/>
          </a:prstGeom>
        </p:spPr>
        <p:txBody>
          <a:bodyPr vert="horz" wrap="square" lIns="0" tIns="32970" rIns="65939" bIns="32970" rtlCol="0" anchor="b" anchorCtr="0">
            <a:noAutofit/>
          </a:bodyPr>
          <a:lstStyle/>
          <a:p>
            <a:pPr marL="0" marR="0" lvl="0" indent="0" algn="r" defTabSz="439502" rtl="0" eaLnBrk="1" fontAlgn="auto" latinLnBrk="0" hangingPunct="1">
              <a:lnSpc>
                <a:spcPct val="85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FF9900"/>
                </a:solidFill>
                <a:effectLst/>
                <a:uLnTx/>
                <a:uFillTx/>
                <a:latin typeface="Trebuchet MS" panose="020B0603020202020204"/>
                <a:ea typeface="PS TT Commons" charset="0"/>
                <a:cs typeface="PS TT Commons" charset="0"/>
              </a:rPr>
              <a:t>STANDARD</a:t>
            </a:r>
          </a:p>
        </p:txBody>
      </p:sp>
      <p:sp>
        <p:nvSpPr>
          <p:cNvPr id="9" name="TextBox 8">
            <a:extLst>
              <a:ext uri="{FF2B5EF4-FFF2-40B4-BE49-F238E27FC236}">
                <a16:creationId xmlns:a16="http://schemas.microsoft.com/office/drawing/2014/main" id="{E514960F-E408-4D8D-8EA8-763E0FAE2559}"/>
              </a:ext>
            </a:extLst>
          </p:cNvPr>
          <p:cNvSpPr txBox="1"/>
          <p:nvPr/>
        </p:nvSpPr>
        <p:spPr>
          <a:xfrm>
            <a:off x="6368715" y="1582155"/>
            <a:ext cx="4778253" cy="517358"/>
          </a:xfrm>
          <a:prstGeom prst="rect">
            <a:avLst/>
          </a:prstGeom>
        </p:spPr>
        <p:txBody>
          <a:bodyPr vert="horz" wrap="square" lIns="0" tIns="32970" rIns="65939" bIns="32970" rtlCol="0" anchor="b" anchorCtr="0">
            <a:noAutofit/>
          </a:bodyPr>
          <a:lstStyle/>
          <a:p>
            <a:pPr marL="0" marR="0" lvl="0" indent="0" algn="l" defTabSz="439502" rtl="0" eaLnBrk="1" fontAlgn="auto" latinLnBrk="0" hangingPunct="1">
              <a:lnSpc>
                <a:spcPct val="85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FF9900"/>
                </a:solidFill>
                <a:effectLst/>
                <a:uLnTx/>
                <a:uFillTx/>
                <a:latin typeface="Trebuchet MS" panose="020B0603020202020204"/>
                <a:ea typeface="PS TT Commons" charset="0"/>
                <a:cs typeface="PS TT Commons" charset="0"/>
              </a:rPr>
              <a:t>FIFO (FIRST-IN-FIRST-OUT</a:t>
            </a:r>
            <a:r>
              <a:rPr kumimoji="0" lang="en-US" sz="2800" b="1" i="0" u="none" strike="noStrike" kern="1200" cap="none" spc="0" normalizeH="0" noProof="0" dirty="0">
                <a:ln>
                  <a:noFill/>
                </a:ln>
                <a:solidFill>
                  <a:srgbClr val="FF9900"/>
                </a:solidFill>
                <a:effectLst/>
                <a:uLnTx/>
                <a:uFillTx/>
                <a:latin typeface="Trebuchet MS" panose="020B0603020202020204"/>
                <a:ea typeface="PS TT Commons" charset="0"/>
                <a:cs typeface="PS TT Commons" charset="0"/>
              </a:rPr>
              <a:t>)</a:t>
            </a:r>
            <a:endParaRPr kumimoji="0" lang="en-US" sz="2800" b="1" i="0" u="none" strike="noStrike" kern="1200" cap="none" spc="0" normalizeH="0" baseline="0" noProof="0" dirty="0">
              <a:ln>
                <a:noFill/>
              </a:ln>
              <a:solidFill>
                <a:srgbClr val="FF9900"/>
              </a:solidFill>
              <a:effectLst/>
              <a:uLnTx/>
              <a:uFillTx/>
              <a:latin typeface="Trebuchet MS" panose="020B0603020202020204"/>
              <a:ea typeface="PS TT Commons" charset="0"/>
              <a:cs typeface="PS TT Commons" charset="0"/>
            </a:endParaRPr>
          </a:p>
        </p:txBody>
      </p:sp>
      <p:sp>
        <p:nvSpPr>
          <p:cNvPr id="10" name="TextBox 9">
            <a:extLst>
              <a:ext uri="{FF2B5EF4-FFF2-40B4-BE49-F238E27FC236}">
                <a16:creationId xmlns:a16="http://schemas.microsoft.com/office/drawing/2014/main" id="{B8C0DA1E-1D85-4FF7-BE86-93ACE7684235}"/>
              </a:ext>
            </a:extLst>
          </p:cNvPr>
          <p:cNvSpPr txBox="1"/>
          <p:nvPr/>
        </p:nvSpPr>
        <p:spPr>
          <a:xfrm>
            <a:off x="461181" y="2139846"/>
            <a:ext cx="5385612" cy="3585094"/>
          </a:xfrm>
          <a:prstGeom prst="rect">
            <a:avLst/>
          </a:prstGeom>
          <a:noFill/>
        </p:spPr>
        <p:txBody>
          <a:bodyPr vert="horz" wrap="square" lIns="0" tIns="32970" rIns="65939" bIns="32970" rtlCol="0" anchor="t" anchorCtr="0">
            <a:noAutofit/>
          </a:bodyPr>
          <a:lstStyle/>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Nearly</a:t>
            </a:r>
            <a: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t> unlimited number of </a:t>
            </a:r>
            <a:b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br>
            <a: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t>transactions per second</a:t>
            </a:r>
          </a:p>
          <a:p>
            <a:pPr marL="0" marR="0" lvl="0" indent="0" algn="r" defTabSz="439502" rtl="0" eaLnBrk="1" fontAlgn="auto" latinLnBrk="0" hangingPunct="1">
              <a:lnSpc>
                <a:spcPct val="100000"/>
              </a:lnSpc>
              <a:spcBef>
                <a:spcPts val="600"/>
              </a:spcBef>
              <a:spcAft>
                <a:spcPts val="600"/>
              </a:spcAft>
              <a:buClrTx/>
              <a:buSzTx/>
              <a:buFontTx/>
              <a:buNone/>
              <a:tabLst/>
              <a:defRPr/>
            </a:pPr>
            <a:r>
              <a:rPr lang="en-US" sz="2000" baseline="0" dirty="0">
                <a:solidFill>
                  <a:srgbClr val="404040"/>
                </a:solidFill>
                <a:latin typeface="Trebuchet MS" panose="020B0603020202020204"/>
                <a:ea typeface="PS TT Commons" charset="0"/>
                <a:cs typeface="PS TT Commons" charset="0"/>
              </a:rPr>
              <a:t>At-least-once delivery; occasionally</a:t>
            </a:r>
            <a:r>
              <a:rPr lang="en-US" sz="2000" dirty="0">
                <a:solidFill>
                  <a:srgbClr val="404040"/>
                </a:solidFill>
                <a:latin typeface="Trebuchet MS" panose="020B0603020202020204"/>
                <a:ea typeface="PS TT Commons" charset="0"/>
                <a:cs typeface="PS TT Commons" charset="0"/>
              </a:rPr>
              <a:t> more </a:t>
            </a:r>
            <a:br>
              <a:rPr lang="en-US" sz="2000" dirty="0">
                <a:solidFill>
                  <a:srgbClr val="404040"/>
                </a:solidFill>
                <a:latin typeface="Trebuchet MS" panose="020B0603020202020204"/>
                <a:ea typeface="PS TT Commons" charset="0"/>
                <a:cs typeface="PS TT Commons" charset="0"/>
              </a:rPr>
            </a:br>
            <a:r>
              <a:rPr lang="en-US" sz="2000" dirty="0">
                <a:solidFill>
                  <a:srgbClr val="404040"/>
                </a:solidFill>
                <a:latin typeface="Trebuchet MS" panose="020B0603020202020204"/>
                <a:ea typeface="PS TT Commons" charset="0"/>
                <a:cs typeface="PS TT Commons" charset="0"/>
              </a:rPr>
              <a:t>than one copy is delivered</a:t>
            </a:r>
          </a:p>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Best-effort ordering; may be delivered in an order different from</a:t>
            </a:r>
            <a: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t> which they were sent</a:t>
            </a:r>
            <a:endPar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endParaRPr>
          </a:p>
        </p:txBody>
      </p:sp>
      <p:sp>
        <p:nvSpPr>
          <p:cNvPr id="11" name="TextBox 10">
            <a:extLst>
              <a:ext uri="{FF2B5EF4-FFF2-40B4-BE49-F238E27FC236}">
                <a16:creationId xmlns:a16="http://schemas.microsoft.com/office/drawing/2014/main" id="{C5A657D1-2C8A-47F1-B42F-CA19C24EABAD}"/>
              </a:ext>
            </a:extLst>
          </p:cNvPr>
          <p:cNvSpPr txBox="1"/>
          <p:nvPr/>
        </p:nvSpPr>
        <p:spPr>
          <a:xfrm>
            <a:off x="6368716" y="2139846"/>
            <a:ext cx="4985079" cy="1830573"/>
          </a:xfrm>
          <a:prstGeom prst="rect">
            <a:avLst/>
          </a:prstGeom>
        </p:spPr>
        <p:txBody>
          <a:bodyPr vert="horz" wrap="square" lIns="0" tIns="32970" rIns="65939" bIns="32970" rtlCol="0" anchor="t" anchorCtr="0">
            <a:noAutofit/>
          </a:bodyPr>
          <a:lstStyle/>
          <a:p>
            <a:pPr marL="0" marR="0" lvl="0" indent="0" algn="l"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 to 300 messages per second</a:t>
            </a:r>
            <a: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t> or 3,000 messages if batched into 10</a:t>
            </a:r>
          </a:p>
          <a:p>
            <a:pPr marL="0" marR="0" lvl="0" indent="0" algn="l" defTabSz="439502" rtl="0" eaLnBrk="1" fontAlgn="auto" latinLnBrk="0" hangingPunct="1">
              <a:lnSpc>
                <a:spcPct val="100000"/>
              </a:lnSpc>
              <a:spcBef>
                <a:spcPts val="600"/>
              </a:spcBef>
              <a:spcAft>
                <a:spcPts val="600"/>
              </a:spcAft>
              <a:buClrTx/>
              <a:buSzTx/>
              <a:buFontTx/>
              <a:buNone/>
              <a:tabLst/>
              <a:defRPr/>
            </a:pPr>
            <a:r>
              <a:rPr lang="en-US" sz="2000" dirty="0">
                <a:solidFill>
                  <a:srgbClr val="404040"/>
                </a:solidFill>
                <a:latin typeface="Trebuchet MS" panose="020B0603020202020204"/>
                <a:ea typeface="PS TT Commons" charset="0"/>
                <a:cs typeface="PS TT Commons" charset="0"/>
              </a:rPr>
              <a:t>Exactly-once processing; duplicates are not introduced into the queue</a:t>
            </a:r>
          </a:p>
          <a:p>
            <a:pPr marL="0" marR="0" lvl="0" indent="0" algn="l" defTabSz="439502" rtl="0" eaLnBrk="1" fontAlgn="auto" latinLnBrk="0" hangingPunct="1">
              <a:lnSpc>
                <a:spcPct val="100000"/>
              </a:lnSpc>
              <a:spcBef>
                <a:spcPts val="600"/>
              </a:spcBef>
              <a:spcAft>
                <a:spcPts val="600"/>
              </a:spcAft>
              <a:buClrTx/>
              <a:buSzTx/>
              <a:buFontTx/>
              <a:buNone/>
              <a:tabLst/>
              <a:defRPr/>
            </a:pPr>
            <a:r>
              <a:rPr lang="en-US" sz="2000" dirty="0">
                <a:solidFill>
                  <a:srgbClr val="404040"/>
                </a:solidFill>
                <a:latin typeface="Trebuchet MS" panose="020B0603020202020204"/>
                <a:ea typeface="PS TT Commons" charset="0"/>
                <a:cs typeface="PS TT Commons" charset="0"/>
              </a:rPr>
              <a:t>First-in-first-out delivery; preserves the order in which they were received </a:t>
            </a:r>
          </a:p>
          <a:p>
            <a:pPr marL="0" marR="0" lvl="0" indent="0" algn="l" defTabSz="439502" rtl="0" eaLnBrk="1" fontAlgn="auto" latinLnBrk="0" hangingPunct="1">
              <a:lnSpc>
                <a:spcPct val="100000"/>
              </a:lnSpc>
              <a:spcBef>
                <a:spcPts val="600"/>
              </a:spcBef>
              <a:spcAft>
                <a:spcPts val="600"/>
              </a:spcAft>
              <a:buClrTx/>
              <a:buSzTx/>
              <a:buFontTx/>
              <a:buNone/>
              <a:tabLst/>
              <a:defRPr/>
            </a:pPr>
            <a:endPar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endParaRPr>
          </a:p>
        </p:txBody>
      </p:sp>
      <p:cxnSp>
        <p:nvCxnSpPr>
          <p:cNvPr id="3" name="Straight Connector 2">
            <a:extLst>
              <a:ext uri="{FF2B5EF4-FFF2-40B4-BE49-F238E27FC236}">
                <a16:creationId xmlns:a16="http://schemas.microsoft.com/office/drawing/2014/main" id="{81432B87-DE6E-FEFC-D83B-C11E3BAF194B}"/>
              </a:ext>
            </a:extLst>
          </p:cNvPr>
          <p:cNvCxnSpPr/>
          <p:nvPr/>
        </p:nvCxnSpPr>
        <p:spPr>
          <a:xfrm>
            <a:off x="838200" y="4921135"/>
            <a:ext cx="4631575"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4FC8046-6234-C97A-B289-91EECF02DBE9}"/>
              </a:ext>
            </a:extLst>
          </p:cNvPr>
          <p:cNvCxnSpPr/>
          <p:nvPr/>
        </p:nvCxnSpPr>
        <p:spPr>
          <a:xfrm>
            <a:off x="838200" y="6420197"/>
            <a:ext cx="4631575"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491460E-AD15-BA54-3107-F648A3A9D3A6}"/>
              </a:ext>
            </a:extLst>
          </p:cNvPr>
          <p:cNvSpPr/>
          <p:nvPr/>
        </p:nvSpPr>
        <p:spPr>
          <a:xfrm>
            <a:off x="4086611" y="5573801"/>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12" name="Straight Arrow Connector 11">
            <a:extLst>
              <a:ext uri="{FF2B5EF4-FFF2-40B4-BE49-F238E27FC236}">
                <a16:creationId xmlns:a16="http://schemas.microsoft.com/office/drawing/2014/main" id="{B8A8D3C3-B499-F766-E617-5B4FE098928B}"/>
              </a:ext>
            </a:extLst>
          </p:cNvPr>
          <p:cNvCxnSpPr>
            <a:cxnSpLocks/>
          </p:cNvCxnSpPr>
          <p:nvPr/>
        </p:nvCxnSpPr>
        <p:spPr>
          <a:xfrm>
            <a:off x="641446" y="5717210"/>
            <a:ext cx="701262"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9D6E732-E24D-33A9-C182-7792DB3A5F31}"/>
              </a:ext>
            </a:extLst>
          </p:cNvPr>
          <p:cNvCxnSpPr>
            <a:cxnSpLocks/>
          </p:cNvCxnSpPr>
          <p:nvPr/>
        </p:nvCxnSpPr>
        <p:spPr>
          <a:xfrm>
            <a:off x="4855650" y="5717210"/>
            <a:ext cx="967635"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637F553-64B5-9995-8F94-DA0E8F83BA35}"/>
              </a:ext>
            </a:extLst>
          </p:cNvPr>
          <p:cNvSpPr/>
          <p:nvPr/>
        </p:nvSpPr>
        <p:spPr>
          <a:xfrm>
            <a:off x="3278631" y="5080607"/>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5" name="Rectangle 14">
            <a:extLst>
              <a:ext uri="{FF2B5EF4-FFF2-40B4-BE49-F238E27FC236}">
                <a16:creationId xmlns:a16="http://schemas.microsoft.com/office/drawing/2014/main" id="{A1DB207B-3E84-A1F7-C165-89B28B0E8D61}"/>
              </a:ext>
            </a:extLst>
          </p:cNvPr>
          <p:cNvSpPr/>
          <p:nvPr/>
        </p:nvSpPr>
        <p:spPr>
          <a:xfrm>
            <a:off x="2797388" y="5765271"/>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Rectangle 15">
            <a:extLst>
              <a:ext uri="{FF2B5EF4-FFF2-40B4-BE49-F238E27FC236}">
                <a16:creationId xmlns:a16="http://schemas.microsoft.com/office/drawing/2014/main" id="{0C6ECDDA-DE88-0AC3-967F-6F4181CCDB40}"/>
              </a:ext>
            </a:extLst>
          </p:cNvPr>
          <p:cNvSpPr/>
          <p:nvPr/>
        </p:nvSpPr>
        <p:spPr>
          <a:xfrm>
            <a:off x="2146164" y="5147372"/>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17" name="Rectangle 16">
            <a:extLst>
              <a:ext uri="{FF2B5EF4-FFF2-40B4-BE49-F238E27FC236}">
                <a16:creationId xmlns:a16="http://schemas.microsoft.com/office/drawing/2014/main" id="{B5BA16E2-4D35-EAEE-86F0-CB9E3FBDE705}"/>
              </a:ext>
            </a:extLst>
          </p:cNvPr>
          <p:cNvSpPr/>
          <p:nvPr/>
        </p:nvSpPr>
        <p:spPr>
          <a:xfrm>
            <a:off x="1512875" y="5794511"/>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cxnSp>
        <p:nvCxnSpPr>
          <p:cNvPr id="18" name="Straight Connector 17">
            <a:extLst>
              <a:ext uri="{FF2B5EF4-FFF2-40B4-BE49-F238E27FC236}">
                <a16:creationId xmlns:a16="http://schemas.microsoft.com/office/drawing/2014/main" id="{4BCB6C3C-B4F8-1817-DD13-15B156D5DB55}"/>
              </a:ext>
            </a:extLst>
          </p:cNvPr>
          <p:cNvCxnSpPr/>
          <p:nvPr/>
        </p:nvCxnSpPr>
        <p:spPr>
          <a:xfrm>
            <a:off x="6790815" y="4921135"/>
            <a:ext cx="4631575"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2ADED2D-914B-E7FE-8AD2-C6FB6E613C51}"/>
              </a:ext>
            </a:extLst>
          </p:cNvPr>
          <p:cNvCxnSpPr/>
          <p:nvPr/>
        </p:nvCxnSpPr>
        <p:spPr>
          <a:xfrm>
            <a:off x="6790815" y="6420197"/>
            <a:ext cx="4631575"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E97CF79-AE0B-EFDD-87E3-3949F6CCE55F}"/>
              </a:ext>
            </a:extLst>
          </p:cNvPr>
          <p:cNvSpPr/>
          <p:nvPr/>
        </p:nvSpPr>
        <p:spPr>
          <a:xfrm>
            <a:off x="10143041"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21" name="Straight Arrow Connector 20">
            <a:extLst>
              <a:ext uri="{FF2B5EF4-FFF2-40B4-BE49-F238E27FC236}">
                <a16:creationId xmlns:a16="http://schemas.microsoft.com/office/drawing/2014/main" id="{1C422C6D-2423-CC41-64AE-CEE476713175}"/>
              </a:ext>
            </a:extLst>
          </p:cNvPr>
          <p:cNvCxnSpPr>
            <a:cxnSpLocks/>
          </p:cNvCxnSpPr>
          <p:nvPr/>
        </p:nvCxnSpPr>
        <p:spPr>
          <a:xfrm>
            <a:off x="6550429" y="5717210"/>
            <a:ext cx="744894"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87D5CFC-A8FF-44A6-DE16-7D3FF6D143EF}"/>
              </a:ext>
            </a:extLst>
          </p:cNvPr>
          <p:cNvCxnSpPr>
            <a:cxnSpLocks/>
          </p:cNvCxnSpPr>
          <p:nvPr/>
        </p:nvCxnSpPr>
        <p:spPr>
          <a:xfrm>
            <a:off x="10808265" y="5717210"/>
            <a:ext cx="967635"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3334F733-B21A-3EE5-43E4-DC9716B4AF77}"/>
              </a:ext>
            </a:extLst>
          </p:cNvPr>
          <p:cNvSpPr/>
          <p:nvPr/>
        </p:nvSpPr>
        <p:spPr>
          <a:xfrm>
            <a:off x="9465257"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24" name="Rectangle 23">
            <a:extLst>
              <a:ext uri="{FF2B5EF4-FFF2-40B4-BE49-F238E27FC236}">
                <a16:creationId xmlns:a16="http://schemas.microsoft.com/office/drawing/2014/main" id="{0ED991B3-0E39-E7A5-A6C3-6498D9400ACA}"/>
              </a:ext>
            </a:extLst>
          </p:cNvPr>
          <p:cNvSpPr/>
          <p:nvPr/>
        </p:nvSpPr>
        <p:spPr>
          <a:xfrm>
            <a:off x="8782018"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25" name="Rectangle 24">
            <a:extLst>
              <a:ext uri="{FF2B5EF4-FFF2-40B4-BE49-F238E27FC236}">
                <a16:creationId xmlns:a16="http://schemas.microsoft.com/office/drawing/2014/main" id="{631F0A36-36F8-49C4-39C1-3F8344695340}"/>
              </a:ext>
            </a:extLst>
          </p:cNvPr>
          <p:cNvSpPr/>
          <p:nvPr/>
        </p:nvSpPr>
        <p:spPr>
          <a:xfrm>
            <a:off x="8116794"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6" name="Rectangle 25">
            <a:extLst>
              <a:ext uri="{FF2B5EF4-FFF2-40B4-BE49-F238E27FC236}">
                <a16:creationId xmlns:a16="http://schemas.microsoft.com/office/drawing/2014/main" id="{14DD3980-FDF0-CD2D-9208-F59487DE1484}"/>
              </a:ext>
            </a:extLst>
          </p:cNvPr>
          <p:cNvSpPr/>
          <p:nvPr/>
        </p:nvSpPr>
        <p:spPr>
          <a:xfrm>
            <a:off x="7433555"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101405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8"/>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0"/>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21"/>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22"/>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3"/>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4"/>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25"/>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uiExpand="1" build="p"/>
      <p:bldP spid="11" grpId="0" uiExpand="1" build="p"/>
      <p:bldP spid="6" grpId="0" animBg="1"/>
      <p:bldP spid="14" grpId="0" animBg="1"/>
      <p:bldP spid="15" grpId="0" animBg="1"/>
      <p:bldP spid="16" grpId="0" animBg="1"/>
      <p:bldP spid="17" grpId="0" animBg="1"/>
      <p:bldP spid="20" grpId="0" animBg="1"/>
      <p:bldP spid="23" grpId="0" animBg="1"/>
      <p:bldP spid="24" grpId="0" animBg="1"/>
      <p:bldP spid="25" grpId="0" animBg="1"/>
      <p:bldP spid="2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3AFFD9-B8AD-494D-92FC-D027CE87D32D}"/>
              </a:ext>
            </a:extLst>
          </p:cNvPr>
          <p:cNvSpPr>
            <a:spLocks noGrp="1"/>
          </p:cNvSpPr>
          <p:nvPr>
            <p:ph type="title"/>
          </p:nvPr>
        </p:nvSpPr>
        <p:spPr/>
        <p:txBody>
          <a:bodyPr/>
          <a:lstStyle/>
          <a:p>
            <a:r>
              <a:rPr lang="en-US" dirty="0"/>
              <a:t>Types of Queues</a:t>
            </a:r>
          </a:p>
        </p:txBody>
      </p:sp>
      <p:cxnSp>
        <p:nvCxnSpPr>
          <p:cNvPr id="7" name="Straight Connector 6">
            <a:extLst>
              <a:ext uri="{FF2B5EF4-FFF2-40B4-BE49-F238E27FC236}">
                <a16:creationId xmlns:a16="http://schemas.microsoft.com/office/drawing/2014/main" id="{5332B788-C62C-4BBA-AFF6-E1FA3FE4A01D}"/>
              </a:ext>
            </a:extLst>
          </p:cNvPr>
          <p:cNvCxnSpPr/>
          <p:nvPr/>
        </p:nvCxnSpPr>
        <p:spPr>
          <a:xfrm>
            <a:off x="6096000" y="1576137"/>
            <a:ext cx="0" cy="3753852"/>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E76C268-FACB-4F7B-A633-FA1958FF037D}"/>
              </a:ext>
            </a:extLst>
          </p:cNvPr>
          <p:cNvSpPr txBox="1"/>
          <p:nvPr/>
        </p:nvSpPr>
        <p:spPr>
          <a:xfrm>
            <a:off x="1045032" y="1582155"/>
            <a:ext cx="4778253" cy="517358"/>
          </a:xfrm>
          <a:prstGeom prst="rect">
            <a:avLst/>
          </a:prstGeom>
        </p:spPr>
        <p:txBody>
          <a:bodyPr vert="horz" wrap="square" lIns="0" tIns="32970" rIns="65939" bIns="32970" rtlCol="0" anchor="b" anchorCtr="0">
            <a:noAutofit/>
          </a:bodyPr>
          <a:lstStyle/>
          <a:p>
            <a:pPr marL="0" marR="0" lvl="0" indent="0" algn="r" defTabSz="439502" rtl="0" eaLnBrk="1" fontAlgn="auto" latinLnBrk="0" hangingPunct="1">
              <a:lnSpc>
                <a:spcPct val="85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FF9900"/>
                </a:solidFill>
                <a:effectLst/>
                <a:uLnTx/>
                <a:uFillTx/>
                <a:latin typeface="Trebuchet MS" panose="020B0603020202020204"/>
                <a:ea typeface="PS TT Commons" charset="0"/>
                <a:cs typeface="PS TT Commons" charset="0"/>
              </a:rPr>
              <a:t>STANDARD</a:t>
            </a:r>
          </a:p>
        </p:txBody>
      </p:sp>
      <p:sp>
        <p:nvSpPr>
          <p:cNvPr id="9" name="TextBox 8">
            <a:extLst>
              <a:ext uri="{FF2B5EF4-FFF2-40B4-BE49-F238E27FC236}">
                <a16:creationId xmlns:a16="http://schemas.microsoft.com/office/drawing/2014/main" id="{E514960F-E408-4D8D-8EA8-763E0FAE2559}"/>
              </a:ext>
            </a:extLst>
          </p:cNvPr>
          <p:cNvSpPr txBox="1"/>
          <p:nvPr/>
        </p:nvSpPr>
        <p:spPr>
          <a:xfrm>
            <a:off x="6368715" y="1582155"/>
            <a:ext cx="4778253" cy="517358"/>
          </a:xfrm>
          <a:prstGeom prst="rect">
            <a:avLst/>
          </a:prstGeom>
        </p:spPr>
        <p:txBody>
          <a:bodyPr vert="horz" wrap="square" lIns="0" tIns="32970" rIns="65939" bIns="32970" rtlCol="0" anchor="b" anchorCtr="0">
            <a:noAutofit/>
          </a:bodyPr>
          <a:lstStyle/>
          <a:p>
            <a:pPr marL="0" marR="0" lvl="0" indent="0" algn="l" defTabSz="439502" rtl="0" eaLnBrk="1" fontAlgn="auto" latinLnBrk="0" hangingPunct="1">
              <a:lnSpc>
                <a:spcPct val="85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FF9900"/>
                </a:solidFill>
                <a:effectLst/>
                <a:uLnTx/>
                <a:uFillTx/>
                <a:latin typeface="Trebuchet MS" panose="020B0603020202020204"/>
                <a:ea typeface="PS TT Commons" charset="0"/>
                <a:cs typeface="PS TT Commons" charset="0"/>
              </a:rPr>
              <a:t>FIFO (FIRST-IN-FIRST-OUT</a:t>
            </a:r>
            <a:r>
              <a:rPr kumimoji="0" lang="en-US" sz="2800" b="1" i="0" u="none" strike="noStrike" kern="1200" cap="none" spc="0" normalizeH="0" noProof="0" dirty="0">
                <a:ln>
                  <a:noFill/>
                </a:ln>
                <a:solidFill>
                  <a:srgbClr val="FF9900"/>
                </a:solidFill>
                <a:effectLst/>
                <a:uLnTx/>
                <a:uFillTx/>
                <a:latin typeface="Trebuchet MS" panose="020B0603020202020204"/>
                <a:ea typeface="PS TT Commons" charset="0"/>
                <a:cs typeface="PS TT Commons" charset="0"/>
              </a:rPr>
              <a:t>)</a:t>
            </a:r>
            <a:endParaRPr kumimoji="0" lang="en-US" sz="2800" b="1" i="0" u="none" strike="noStrike" kern="1200" cap="none" spc="0" normalizeH="0" baseline="0" noProof="0" dirty="0">
              <a:ln>
                <a:noFill/>
              </a:ln>
              <a:solidFill>
                <a:srgbClr val="FF9900"/>
              </a:solidFill>
              <a:effectLst/>
              <a:uLnTx/>
              <a:uFillTx/>
              <a:latin typeface="Trebuchet MS" panose="020B0603020202020204"/>
              <a:ea typeface="PS TT Commons" charset="0"/>
              <a:cs typeface="PS TT Commons" charset="0"/>
            </a:endParaRPr>
          </a:p>
        </p:txBody>
      </p:sp>
      <p:sp>
        <p:nvSpPr>
          <p:cNvPr id="10" name="TextBox 9">
            <a:extLst>
              <a:ext uri="{FF2B5EF4-FFF2-40B4-BE49-F238E27FC236}">
                <a16:creationId xmlns:a16="http://schemas.microsoft.com/office/drawing/2014/main" id="{B8C0DA1E-1D85-4FF7-BE86-93ACE7684235}"/>
              </a:ext>
            </a:extLst>
          </p:cNvPr>
          <p:cNvSpPr txBox="1"/>
          <p:nvPr/>
        </p:nvSpPr>
        <p:spPr>
          <a:xfrm>
            <a:off x="461181" y="2139846"/>
            <a:ext cx="5385612" cy="3585094"/>
          </a:xfrm>
          <a:prstGeom prst="rect">
            <a:avLst/>
          </a:prstGeom>
          <a:noFill/>
        </p:spPr>
        <p:txBody>
          <a:bodyPr vert="horz" wrap="square" lIns="0" tIns="32970" rIns="65939" bIns="32970" rtlCol="0" anchor="t" anchorCtr="0">
            <a:noAutofit/>
          </a:bodyPr>
          <a:lstStyle/>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Nearly</a:t>
            </a:r>
            <a: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t> unlimited number of </a:t>
            </a:r>
            <a:b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br>
            <a: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t>transactions per second</a:t>
            </a:r>
          </a:p>
          <a:p>
            <a:pPr marL="0" marR="0" lvl="0" indent="0" algn="r" defTabSz="439502" rtl="0" eaLnBrk="1" fontAlgn="auto" latinLnBrk="0" hangingPunct="1">
              <a:lnSpc>
                <a:spcPct val="100000"/>
              </a:lnSpc>
              <a:spcBef>
                <a:spcPts val="600"/>
              </a:spcBef>
              <a:spcAft>
                <a:spcPts val="600"/>
              </a:spcAft>
              <a:buClrTx/>
              <a:buSzTx/>
              <a:buFontTx/>
              <a:buNone/>
              <a:tabLst/>
              <a:defRPr/>
            </a:pPr>
            <a:r>
              <a:rPr lang="en-US" sz="2000" baseline="0" dirty="0">
                <a:solidFill>
                  <a:srgbClr val="404040"/>
                </a:solidFill>
                <a:latin typeface="Trebuchet MS" panose="020B0603020202020204"/>
                <a:ea typeface="PS TT Commons" charset="0"/>
                <a:cs typeface="PS TT Commons" charset="0"/>
              </a:rPr>
              <a:t>At-least-once delivery; occasionally</a:t>
            </a:r>
            <a:r>
              <a:rPr lang="en-US" sz="2000" dirty="0">
                <a:solidFill>
                  <a:srgbClr val="404040"/>
                </a:solidFill>
                <a:latin typeface="Trebuchet MS" panose="020B0603020202020204"/>
                <a:ea typeface="PS TT Commons" charset="0"/>
                <a:cs typeface="PS TT Commons" charset="0"/>
              </a:rPr>
              <a:t> more than one copy is delivered</a:t>
            </a:r>
          </a:p>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Best-effort ordering; may be delivered in an order different from</a:t>
            </a:r>
            <a: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t> which they were sent</a:t>
            </a:r>
            <a:endPar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endParaRPr>
          </a:p>
        </p:txBody>
      </p:sp>
      <p:sp>
        <p:nvSpPr>
          <p:cNvPr id="11" name="TextBox 10">
            <a:extLst>
              <a:ext uri="{FF2B5EF4-FFF2-40B4-BE49-F238E27FC236}">
                <a16:creationId xmlns:a16="http://schemas.microsoft.com/office/drawing/2014/main" id="{C5A657D1-2C8A-47F1-B42F-CA19C24EABAD}"/>
              </a:ext>
            </a:extLst>
          </p:cNvPr>
          <p:cNvSpPr txBox="1"/>
          <p:nvPr/>
        </p:nvSpPr>
        <p:spPr>
          <a:xfrm>
            <a:off x="6368716" y="2139846"/>
            <a:ext cx="4985079" cy="1830573"/>
          </a:xfrm>
          <a:prstGeom prst="rect">
            <a:avLst/>
          </a:prstGeom>
        </p:spPr>
        <p:txBody>
          <a:bodyPr vert="horz" wrap="square" lIns="0" tIns="32970" rIns="65939" bIns="32970" rtlCol="0" anchor="t" anchorCtr="0">
            <a:noAutofit/>
          </a:bodyPr>
          <a:lstStyle/>
          <a:p>
            <a:pPr marL="0" marR="0" lvl="0" indent="0" algn="l"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 to 300 messages per second</a:t>
            </a:r>
            <a:r>
              <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rPr>
              <a:t> or 3,000 messages if batched into 10</a:t>
            </a:r>
          </a:p>
          <a:p>
            <a:pPr marL="0" marR="0" lvl="0" indent="0" algn="l" defTabSz="439502" rtl="0" eaLnBrk="1" fontAlgn="auto" latinLnBrk="0" hangingPunct="1">
              <a:lnSpc>
                <a:spcPct val="100000"/>
              </a:lnSpc>
              <a:spcBef>
                <a:spcPts val="600"/>
              </a:spcBef>
              <a:spcAft>
                <a:spcPts val="600"/>
              </a:spcAft>
              <a:buClrTx/>
              <a:buSzTx/>
              <a:buFontTx/>
              <a:buNone/>
              <a:tabLst/>
              <a:defRPr/>
            </a:pPr>
            <a:r>
              <a:rPr lang="en-US" sz="2000" dirty="0">
                <a:solidFill>
                  <a:srgbClr val="404040"/>
                </a:solidFill>
                <a:latin typeface="Trebuchet MS" panose="020B0603020202020204"/>
                <a:ea typeface="PS TT Commons" charset="0"/>
                <a:cs typeface="PS TT Commons" charset="0"/>
              </a:rPr>
              <a:t>Exactly-once processing; duplicates are not introduced into the queue</a:t>
            </a:r>
          </a:p>
          <a:p>
            <a:pPr marL="0" marR="0" lvl="0" indent="0" algn="l" defTabSz="439502" rtl="0" eaLnBrk="1" fontAlgn="auto" latinLnBrk="0" hangingPunct="1">
              <a:lnSpc>
                <a:spcPct val="100000"/>
              </a:lnSpc>
              <a:spcBef>
                <a:spcPts val="600"/>
              </a:spcBef>
              <a:spcAft>
                <a:spcPts val="600"/>
              </a:spcAft>
              <a:buClrTx/>
              <a:buSzTx/>
              <a:buFontTx/>
              <a:buNone/>
              <a:tabLst/>
              <a:defRPr/>
            </a:pPr>
            <a:r>
              <a:rPr lang="en-US" sz="2000" dirty="0">
                <a:solidFill>
                  <a:srgbClr val="404040"/>
                </a:solidFill>
                <a:latin typeface="Trebuchet MS" panose="020B0603020202020204"/>
                <a:ea typeface="PS TT Commons" charset="0"/>
                <a:cs typeface="PS TT Commons" charset="0"/>
              </a:rPr>
              <a:t>First-in-first-out delivery; preserves the order in which they were received </a:t>
            </a:r>
          </a:p>
          <a:p>
            <a:pPr marL="0" marR="0" lvl="0" indent="0" algn="l" defTabSz="439502" rtl="0" eaLnBrk="1" fontAlgn="auto" latinLnBrk="0" hangingPunct="1">
              <a:lnSpc>
                <a:spcPct val="100000"/>
              </a:lnSpc>
              <a:spcBef>
                <a:spcPts val="600"/>
              </a:spcBef>
              <a:spcAft>
                <a:spcPts val="600"/>
              </a:spcAft>
              <a:buClrTx/>
              <a:buSzTx/>
              <a:buFontTx/>
              <a:buNone/>
              <a:tabLst/>
              <a:defRPr/>
            </a:pPr>
            <a:endParaRPr kumimoji="0" lang="en-US" sz="2000" b="0" i="0" u="none" strike="noStrike" kern="1200" cap="none" spc="0" normalizeH="0" noProof="0" dirty="0">
              <a:ln>
                <a:noFill/>
              </a:ln>
              <a:solidFill>
                <a:srgbClr val="404040"/>
              </a:solidFill>
              <a:effectLst/>
              <a:uLnTx/>
              <a:uFillTx/>
              <a:latin typeface="Trebuchet MS" panose="020B0603020202020204"/>
              <a:ea typeface="PS TT Commons" charset="0"/>
              <a:cs typeface="PS TT Commons" charset="0"/>
            </a:endParaRPr>
          </a:p>
        </p:txBody>
      </p:sp>
      <p:cxnSp>
        <p:nvCxnSpPr>
          <p:cNvPr id="3" name="Straight Connector 2">
            <a:extLst>
              <a:ext uri="{FF2B5EF4-FFF2-40B4-BE49-F238E27FC236}">
                <a16:creationId xmlns:a16="http://schemas.microsoft.com/office/drawing/2014/main" id="{81432B87-DE6E-FEFC-D83B-C11E3BAF194B}"/>
              </a:ext>
            </a:extLst>
          </p:cNvPr>
          <p:cNvCxnSpPr/>
          <p:nvPr/>
        </p:nvCxnSpPr>
        <p:spPr>
          <a:xfrm>
            <a:off x="838200" y="4921135"/>
            <a:ext cx="4631575"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4FC8046-6234-C97A-B289-91EECF02DBE9}"/>
              </a:ext>
            </a:extLst>
          </p:cNvPr>
          <p:cNvCxnSpPr/>
          <p:nvPr/>
        </p:nvCxnSpPr>
        <p:spPr>
          <a:xfrm>
            <a:off x="838200" y="6420197"/>
            <a:ext cx="4631575"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491460E-AD15-BA54-3107-F648A3A9D3A6}"/>
              </a:ext>
            </a:extLst>
          </p:cNvPr>
          <p:cNvSpPr/>
          <p:nvPr/>
        </p:nvSpPr>
        <p:spPr>
          <a:xfrm>
            <a:off x="4086611" y="5573801"/>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12" name="Straight Arrow Connector 11">
            <a:extLst>
              <a:ext uri="{FF2B5EF4-FFF2-40B4-BE49-F238E27FC236}">
                <a16:creationId xmlns:a16="http://schemas.microsoft.com/office/drawing/2014/main" id="{B8A8D3C3-B499-F766-E617-5B4FE098928B}"/>
              </a:ext>
            </a:extLst>
          </p:cNvPr>
          <p:cNvCxnSpPr>
            <a:cxnSpLocks/>
          </p:cNvCxnSpPr>
          <p:nvPr/>
        </p:nvCxnSpPr>
        <p:spPr>
          <a:xfrm>
            <a:off x="641446" y="5717210"/>
            <a:ext cx="701262"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9D6E732-E24D-33A9-C182-7792DB3A5F31}"/>
              </a:ext>
            </a:extLst>
          </p:cNvPr>
          <p:cNvCxnSpPr>
            <a:cxnSpLocks/>
          </p:cNvCxnSpPr>
          <p:nvPr/>
        </p:nvCxnSpPr>
        <p:spPr>
          <a:xfrm>
            <a:off x="4855650" y="5717210"/>
            <a:ext cx="967635"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637F553-64B5-9995-8F94-DA0E8F83BA35}"/>
              </a:ext>
            </a:extLst>
          </p:cNvPr>
          <p:cNvSpPr/>
          <p:nvPr/>
        </p:nvSpPr>
        <p:spPr>
          <a:xfrm>
            <a:off x="3278631" y="5080607"/>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15" name="Rectangle 14">
            <a:extLst>
              <a:ext uri="{FF2B5EF4-FFF2-40B4-BE49-F238E27FC236}">
                <a16:creationId xmlns:a16="http://schemas.microsoft.com/office/drawing/2014/main" id="{A1DB207B-3E84-A1F7-C165-89B28B0E8D61}"/>
              </a:ext>
            </a:extLst>
          </p:cNvPr>
          <p:cNvSpPr/>
          <p:nvPr/>
        </p:nvSpPr>
        <p:spPr>
          <a:xfrm>
            <a:off x="2797388" y="5765271"/>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Rectangle 15">
            <a:extLst>
              <a:ext uri="{FF2B5EF4-FFF2-40B4-BE49-F238E27FC236}">
                <a16:creationId xmlns:a16="http://schemas.microsoft.com/office/drawing/2014/main" id="{0C6ECDDA-DE88-0AC3-967F-6F4181CCDB40}"/>
              </a:ext>
            </a:extLst>
          </p:cNvPr>
          <p:cNvSpPr/>
          <p:nvPr/>
        </p:nvSpPr>
        <p:spPr>
          <a:xfrm>
            <a:off x="2146164" y="5147372"/>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17" name="Rectangle 16">
            <a:extLst>
              <a:ext uri="{FF2B5EF4-FFF2-40B4-BE49-F238E27FC236}">
                <a16:creationId xmlns:a16="http://schemas.microsoft.com/office/drawing/2014/main" id="{B5BA16E2-4D35-EAEE-86F0-CB9E3FBDE705}"/>
              </a:ext>
            </a:extLst>
          </p:cNvPr>
          <p:cNvSpPr/>
          <p:nvPr/>
        </p:nvSpPr>
        <p:spPr>
          <a:xfrm>
            <a:off x="1512875" y="5794511"/>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cxnSp>
        <p:nvCxnSpPr>
          <p:cNvPr id="18" name="Straight Connector 17">
            <a:extLst>
              <a:ext uri="{FF2B5EF4-FFF2-40B4-BE49-F238E27FC236}">
                <a16:creationId xmlns:a16="http://schemas.microsoft.com/office/drawing/2014/main" id="{4BCB6C3C-B4F8-1817-DD13-15B156D5DB55}"/>
              </a:ext>
            </a:extLst>
          </p:cNvPr>
          <p:cNvCxnSpPr/>
          <p:nvPr/>
        </p:nvCxnSpPr>
        <p:spPr>
          <a:xfrm>
            <a:off x="6790815" y="4921135"/>
            <a:ext cx="4631575"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2ADED2D-914B-E7FE-8AD2-C6FB6E613C51}"/>
              </a:ext>
            </a:extLst>
          </p:cNvPr>
          <p:cNvCxnSpPr/>
          <p:nvPr/>
        </p:nvCxnSpPr>
        <p:spPr>
          <a:xfrm>
            <a:off x="6790815" y="6420197"/>
            <a:ext cx="4631575"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EE97CF79-AE0B-EFDD-87E3-3949F6CCE55F}"/>
              </a:ext>
            </a:extLst>
          </p:cNvPr>
          <p:cNvSpPr/>
          <p:nvPr/>
        </p:nvSpPr>
        <p:spPr>
          <a:xfrm>
            <a:off x="10143041"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21" name="Straight Arrow Connector 20">
            <a:extLst>
              <a:ext uri="{FF2B5EF4-FFF2-40B4-BE49-F238E27FC236}">
                <a16:creationId xmlns:a16="http://schemas.microsoft.com/office/drawing/2014/main" id="{1C422C6D-2423-CC41-64AE-CEE476713175}"/>
              </a:ext>
            </a:extLst>
          </p:cNvPr>
          <p:cNvCxnSpPr>
            <a:cxnSpLocks/>
          </p:cNvCxnSpPr>
          <p:nvPr/>
        </p:nvCxnSpPr>
        <p:spPr>
          <a:xfrm>
            <a:off x="6550429" y="5717210"/>
            <a:ext cx="744894"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87D5CFC-A8FF-44A6-DE16-7D3FF6D143EF}"/>
              </a:ext>
            </a:extLst>
          </p:cNvPr>
          <p:cNvCxnSpPr>
            <a:cxnSpLocks/>
          </p:cNvCxnSpPr>
          <p:nvPr/>
        </p:nvCxnSpPr>
        <p:spPr>
          <a:xfrm>
            <a:off x="10808265" y="5717210"/>
            <a:ext cx="967635"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3334F733-B21A-3EE5-43E4-DC9716B4AF77}"/>
              </a:ext>
            </a:extLst>
          </p:cNvPr>
          <p:cNvSpPr/>
          <p:nvPr/>
        </p:nvSpPr>
        <p:spPr>
          <a:xfrm>
            <a:off x="9465257"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24" name="Rectangle 23">
            <a:extLst>
              <a:ext uri="{FF2B5EF4-FFF2-40B4-BE49-F238E27FC236}">
                <a16:creationId xmlns:a16="http://schemas.microsoft.com/office/drawing/2014/main" id="{0ED991B3-0E39-E7A5-A6C3-6498D9400ACA}"/>
              </a:ext>
            </a:extLst>
          </p:cNvPr>
          <p:cNvSpPr/>
          <p:nvPr/>
        </p:nvSpPr>
        <p:spPr>
          <a:xfrm>
            <a:off x="8782018"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25" name="Rectangle 24">
            <a:extLst>
              <a:ext uri="{FF2B5EF4-FFF2-40B4-BE49-F238E27FC236}">
                <a16:creationId xmlns:a16="http://schemas.microsoft.com/office/drawing/2014/main" id="{631F0A36-36F8-49C4-39C1-3F8344695340}"/>
              </a:ext>
            </a:extLst>
          </p:cNvPr>
          <p:cNvSpPr/>
          <p:nvPr/>
        </p:nvSpPr>
        <p:spPr>
          <a:xfrm>
            <a:off x="8116794"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6" name="Rectangle 25">
            <a:extLst>
              <a:ext uri="{FF2B5EF4-FFF2-40B4-BE49-F238E27FC236}">
                <a16:creationId xmlns:a16="http://schemas.microsoft.com/office/drawing/2014/main" id="{14DD3980-FDF0-CD2D-9208-F59487DE1484}"/>
              </a:ext>
            </a:extLst>
          </p:cNvPr>
          <p:cNvSpPr/>
          <p:nvPr/>
        </p:nvSpPr>
        <p:spPr>
          <a:xfrm>
            <a:off x="7433555" y="546882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 name="Rectangle 1">
            <a:extLst>
              <a:ext uri="{FF2B5EF4-FFF2-40B4-BE49-F238E27FC236}">
                <a16:creationId xmlns:a16="http://schemas.microsoft.com/office/drawing/2014/main" id="{2F7BAF9B-DA16-96B1-E758-95A5B6CF7DAB}"/>
              </a:ext>
            </a:extLst>
          </p:cNvPr>
          <p:cNvSpPr/>
          <p:nvPr/>
        </p:nvSpPr>
        <p:spPr>
          <a:xfrm>
            <a:off x="232756" y="2169084"/>
            <a:ext cx="5590528" cy="4403120"/>
          </a:xfrm>
          <a:prstGeom prst="rect">
            <a:avLst/>
          </a:prstGeom>
          <a:solidFill>
            <a:schemeClr val="tx1">
              <a:lumMod val="60000"/>
              <a:lumOff val="40000"/>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t>WHEN TO USE</a:t>
            </a:r>
            <a:endParaRPr lang="en-US" sz="2800" dirty="0"/>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Decouple user requests from background work/processing (e.g., video encoding)</a:t>
            </a:r>
          </a:p>
          <a:p>
            <a:pPr marL="457200" indent="-457200">
              <a:buFont typeface="Arial" panose="020B0604020202020204" pitchFamily="34" charset="0"/>
              <a:buChar char="•"/>
            </a:pPr>
            <a:r>
              <a:rPr lang="en-US" sz="2800" dirty="0"/>
              <a:t>Distribute tasks to multiple worker nodes</a:t>
            </a:r>
          </a:p>
          <a:p>
            <a:pPr marL="457200" indent="-457200">
              <a:buFont typeface="Arial" panose="020B0604020202020204" pitchFamily="34" charset="0"/>
              <a:buChar char="•"/>
            </a:pPr>
            <a:r>
              <a:rPr lang="en-US" sz="2800" dirty="0"/>
              <a:t>Batch requests for future processing</a:t>
            </a:r>
          </a:p>
        </p:txBody>
      </p:sp>
      <p:sp>
        <p:nvSpPr>
          <p:cNvPr id="27" name="Rectangle 26">
            <a:extLst>
              <a:ext uri="{FF2B5EF4-FFF2-40B4-BE49-F238E27FC236}">
                <a16:creationId xmlns:a16="http://schemas.microsoft.com/office/drawing/2014/main" id="{4C44358C-AAB8-DD59-3785-9DF7BD1F369E}"/>
              </a:ext>
            </a:extLst>
          </p:cNvPr>
          <p:cNvSpPr/>
          <p:nvPr/>
        </p:nvSpPr>
        <p:spPr>
          <a:xfrm>
            <a:off x="6368716" y="2169084"/>
            <a:ext cx="5590528" cy="4403120"/>
          </a:xfrm>
          <a:prstGeom prst="rect">
            <a:avLst/>
          </a:prstGeom>
          <a:solidFill>
            <a:schemeClr val="tx1">
              <a:lumMod val="60000"/>
              <a:lumOff val="40000"/>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sz="3200" b="1" dirty="0"/>
              <a:t>WHEN TO USE</a:t>
            </a:r>
            <a:endParaRPr lang="en-US" sz="2800" dirty="0"/>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r>
              <a:rPr lang="en-US" sz="2800" dirty="0"/>
              <a:t>When order of operations is critical (e.g., validate credit card before allowing a purchase)</a:t>
            </a:r>
          </a:p>
          <a:p>
            <a:pPr marL="457200" indent="-457200">
              <a:buFont typeface="Arial" panose="020B0604020202020204" pitchFamily="34" charset="0"/>
              <a:buChar char="•"/>
            </a:pPr>
            <a:r>
              <a:rPr lang="en-US" sz="2800" dirty="0"/>
              <a:t>When duplicates cannot be tolerated (e.g., two debits from a bank account)</a:t>
            </a:r>
          </a:p>
        </p:txBody>
      </p:sp>
    </p:spTree>
    <p:extLst>
      <p:ext uri="{BB962C8B-B14F-4D97-AF65-F5344CB8AC3E}">
        <p14:creationId xmlns:p14="http://schemas.microsoft.com/office/powerpoint/2010/main" val="3313540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BA3C0-618C-32ED-4A54-63822FC86530}"/>
              </a:ext>
            </a:extLst>
          </p:cNvPr>
          <p:cNvSpPr>
            <a:spLocks noGrp="1"/>
          </p:cNvSpPr>
          <p:nvPr>
            <p:ph type="title"/>
          </p:nvPr>
        </p:nvSpPr>
        <p:spPr/>
        <p:txBody>
          <a:bodyPr/>
          <a:lstStyle/>
          <a:p>
            <a:r>
              <a:rPr lang="en-US" dirty="0"/>
              <a:t>Visibility Timeout</a:t>
            </a:r>
          </a:p>
        </p:txBody>
      </p:sp>
      <p:cxnSp>
        <p:nvCxnSpPr>
          <p:cNvPr id="5" name="Straight Connector 4">
            <a:extLst>
              <a:ext uri="{FF2B5EF4-FFF2-40B4-BE49-F238E27FC236}">
                <a16:creationId xmlns:a16="http://schemas.microsoft.com/office/drawing/2014/main" id="{E6182562-0E1F-E618-4596-0912C11A5CBA}"/>
              </a:ext>
            </a:extLst>
          </p:cNvPr>
          <p:cNvCxnSpPr>
            <a:cxnSpLocks/>
          </p:cNvCxnSpPr>
          <p:nvPr/>
        </p:nvCxnSpPr>
        <p:spPr>
          <a:xfrm>
            <a:off x="935564" y="1883637"/>
            <a:ext cx="10058400"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7A1BC6A-7968-5058-65A2-01211F440358}"/>
              </a:ext>
            </a:extLst>
          </p:cNvPr>
          <p:cNvCxnSpPr>
            <a:cxnSpLocks/>
          </p:cNvCxnSpPr>
          <p:nvPr/>
        </p:nvCxnSpPr>
        <p:spPr>
          <a:xfrm>
            <a:off x="935564" y="3819816"/>
            <a:ext cx="10058400"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12B5C7E-FAB4-4279-0ABB-82DAF1BB5B37}"/>
              </a:ext>
            </a:extLst>
          </p:cNvPr>
          <p:cNvSpPr/>
          <p:nvPr/>
        </p:nvSpPr>
        <p:spPr>
          <a:xfrm>
            <a:off x="1086706" y="2815420"/>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9" name="Straight Arrow Connector 8">
            <a:extLst>
              <a:ext uri="{FF2B5EF4-FFF2-40B4-BE49-F238E27FC236}">
                <a16:creationId xmlns:a16="http://schemas.microsoft.com/office/drawing/2014/main" id="{DEF484C0-1782-5A3B-F6B7-04E56047229E}"/>
              </a:ext>
            </a:extLst>
          </p:cNvPr>
          <p:cNvCxnSpPr>
            <a:cxnSpLocks/>
          </p:cNvCxnSpPr>
          <p:nvPr/>
        </p:nvCxnSpPr>
        <p:spPr>
          <a:xfrm flipH="1" flipV="1">
            <a:off x="1336088"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F2CB678-2D95-FF2A-2CB4-23D9A927856F}"/>
              </a:ext>
            </a:extLst>
          </p:cNvPr>
          <p:cNvSpPr txBox="1"/>
          <p:nvPr/>
        </p:nvSpPr>
        <p:spPr>
          <a:xfrm>
            <a:off x="922985" y="5305233"/>
            <a:ext cx="1869911" cy="325240"/>
          </a:xfrm>
          <a:prstGeom prst="rect">
            <a:avLst/>
          </a:prstGeom>
          <a:solidFill>
            <a:schemeClr val="accent2"/>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1</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28" name="TextBox 27">
            <a:extLst>
              <a:ext uri="{FF2B5EF4-FFF2-40B4-BE49-F238E27FC236}">
                <a16:creationId xmlns:a16="http://schemas.microsoft.com/office/drawing/2014/main" id="{406E6906-52FB-9E6C-9373-910BD2E7B592}"/>
              </a:ext>
            </a:extLst>
          </p:cNvPr>
          <p:cNvSpPr txBox="1"/>
          <p:nvPr/>
        </p:nvSpPr>
        <p:spPr>
          <a:xfrm>
            <a:off x="658173"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31" name="Straight Arrow Connector 30">
            <a:extLst>
              <a:ext uri="{FF2B5EF4-FFF2-40B4-BE49-F238E27FC236}">
                <a16:creationId xmlns:a16="http://schemas.microsoft.com/office/drawing/2014/main" id="{F5E13A33-4629-FB9A-6478-92BA1D89835F}"/>
              </a:ext>
            </a:extLst>
          </p:cNvPr>
          <p:cNvCxnSpPr>
            <a:cxnSpLocks/>
          </p:cNvCxnSpPr>
          <p:nvPr/>
        </p:nvCxnSpPr>
        <p:spPr>
          <a:xfrm>
            <a:off x="2407546"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31130DBF-5BD1-C59C-DA4F-2FEECFBD477D}"/>
              </a:ext>
            </a:extLst>
          </p:cNvPr>
          <p:cNvSpPr txBox="1"/>
          <p:nvPr/>
        </p:nvSpPr>
        <p:spPr>
          <a:xfrm>
            <a:off x="1894669" y="4162716"/>
            <a:ext cx="1199767" cy="699598"/>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Yes!</a:t>
            </a:r>
            <a:b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b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Work on message 1</a:t>
            </a:r>
          </a:p>
        </p:txBody>
      </p:sp>
      <p:sp>
        <p:nvSpPr>
          <p:cNvPr id="36" name="Rectangle 35">
            <a:extLst>
              <a:ext uri="{FF2B5EF4-FFF2-40B4-BE49-F238E27FC236}">
                <a16:creationId xmlns:a16="http://schemas.microsoft.com/office/drawing/2014/main" id="{ABF40AA2-EC0F-2D64-799D-F8555A63EF69}"/>
              </a:ext>
            </a:extLst>
          </p:cNvPr>
          <p:cNvSpPr/>
          <p:nvPr/>
        </p:nvSpPr>
        <p:spPr>
          <a:xfrm>
            <a:off x="2294132" y="2825100"/>
            <a:ext cx="7879182" cy="50292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rtlCol="0" anchor="ctr"/>
          <a:lstStyle/>
          <a:p>
            <a:r>
              <a:rPr lang="en-US" dirty="0"/>
              <a:t>Visibility Timeout: Message 1 is invisible to other consumers</a:t>
            </a:r>
          </a:p>
        </p:txBody>
      </p:sp>
      <p:cxnSp>
        <p:nvCxnSpPr>
          <p:cNvPr id="37" name="Straight Arrow Connector 36">
            <a:extLst>
              <a:ext uri="{FF2B5EF4-FFF2-40B4-BE49-F238E27FC236}">
                <a16:creationId xmlns:a16="http://schemas.microsoft.com/office/drawing/2014/main" id="{C1ABC803-CF3B-9BC5-3BA8-1C2106E3F2EC}"/>
              </a:ext>
            </a:extLst>
          </p:cNvPr>
          <p:cNvCxnSpPr>
            <a:cxnSpLocks/>
          </p:cNvCxnSpPr>
          <p:nvPr/>
        </p:nvCxnSpPr>
        <p:spPr>
          <a:xfrm flipH="1" flipV="1">
            <a:off x="4202199"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E884C9A8-8CC6-0209-D34A-6DB2BD0A5341}"/>
              </a:ext>
            </a:extLst>
          </p:cNvPr>
          <p:cNvSpPr txBox="1"/>
          <p:nvPr/>
        </p:nvSpPr>
        <p:spPr>
          <a:xfrm>
            <a:off x="3789096" y="5305233"/>
            <a:ext cx="1869911" cy="325240"/>
          </a:xfrm>
          <a:prstGeom prst="rect">
            <a:avLst/>
          </a:prstGeom>
          <a:solidFill>
            <a:srgbClr val="92D050"/>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2</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39" name="TextBox 38">
            <a:extLst>
              <a:ext uri="{FF2B5EF4-FFF2-40B4-BE49-F238E27FC236}">
                <a16:creationId xmlns:a16="http://schemas.microsoft.com/office/drawing/2014/main" id="{B329F397-2A02-36AC-A464-4679264C905C}"/>
              </a:ext>
            </a:extLst>
          </p:cNvPr>
          <p:cNvSpPr txBox="1"/>
          <p:nvPr/>
        </p:nvSpPr>
        <p:spPr>
          <a:xfrm>
            <a:off x="3620119"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40" name="Straight Arrow Connector 39">
            <a:extLst>
              <a:ext uri="{FF2B5EF4-FFF2-40B4-BE49-F238E27FC236}">
                <a16:creationId xmlns:a16="http://schemas.microsoft.com/office/drawing/2014/main" id="{747660FD-0BD0-6A4C-6684-CA0840356C9F}"/>
              </a:ext>
            </a:extLst>
          </p:cNvPr>
          <p:cNvCxnSpPr>
            <a:cxnSpLocks/>
          </p:cNvCxnSpPr>
          <p:nvPr/>
        </p:nvCxnSpPr>
        <p:spPr>
          <a:xfrm>
            <a:off x="5273657"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075B4026-1E91-1F9B-CF53-CBDF263693D7}"/>
              </a:ext>
            </a:extLst>
          </p:cNvPr>
          <p:cNvSpPr txBox="1"/>
          <p:nvPr/>
        </p:nvSpPr>
        <p:spPr>
          <a:xfrm>
            <a:off x="4673773" y="4441495"/>
            <a:ext cx="1199767" cy="325240"/>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Nope!</a:t>
            </a:r>
          </a:p>
        </p:txBody>
      </p:sp>
      <p:cxnSp>
        <p:nvCxnSpPr>
          <p:cNvPr id="42" name="Straight Arrow Connector 41">
            <a:extLst>
              <a:ext uri="{FF2B5EF4-FFF2-40B4-BE49-F238E27FC236}">
                <a16:creationId xmlns:a16="http://schemas.microsoft.com/office/drawing/2014/main" id="{1F98E738-3412-BD5E-7AC9-8F74457011EF}"/>
              </a:ext>
            </a:extLst>
          </p:cNvPr>
          <p:cNvCxnSpPr>
            <a:cxnSpLocks/>
          </p:cNvCxnSpPr>
          <p:nvPr/>
        </p:nvCxnSpPr>
        <p:spPr>
          <a:xfrm flipH="1" flipV="1">
            <a:off x="7017414"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88E7595-8F5A-CF32-B461-0245B5F94A50}"/>
              </a:ext>
            </a:extLst>
          </p:cNvPr>
          <p:cNvSpPr txBox="1"/>
          <p:nvPr/>
        </p:nvSpPr>
        <p:spPr>
          <a:xfrm>
            <a:off x="6604311" y="5305233"/>
            <a:ext cx="1869911" cy="325240"/>
          </a:xfrm>
          <a:prstGeom prst="rect">
            <a:avLst/>
          </a:prstGeom>
          <a:solidFill>
            <a:schemeClr val="accent6"/>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3</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44" name="TextBox 43">
            <a:extLst>
              <a:ext uri="{FF2B5EF4-FFF2-40B4-BE49-F238E27FC236}">
                <a16:creationId xmlns:a16="http://schemas.microsoft.com/office/drawing/2014/main" id="{E09A99CE-E044-D8D1-E98F-DE70A6DDF7D1}"/>
              </a:ext>
            </a:extLst>
          </p:cNvPr>
          <p:cNvSpPr txBox="1"/>
          <p:nvPr/>
        </p:nvSpPr>
        <p:spPr>
          <a:xfrm>
            <a:off x="6435334" y="4356072"/>
            <a:ext cx="126417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45" name="Straight Arrow Connector 44">
            <a:extLst>
              <a:ext uri="{FF2B5EF4-FFF2-40B4-BE49-F238E27FC236}">
                <a16:creationId xmlns:a16="http://schemas.microsoft.com/office/drawing/2014/main" id="{0B9A2C86-4ABC-6665-320A-F1AF488E1985}"/>
              </a:ext>
            </a:extLst>
          </p:cNvPr>
          <p:cNvCxnSpPr>
            <a:cxnSpLocks/>
          </p:cNvCxnSpPr>
          <p:nvPr/>
        </p:nvCxnSpPr>
        <p:spPr>
          <a:xfrm>
            <a:off x="8088872"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417AFFCF-0BBA-36B6-8582-9DD2939F81AD}"/>
              </a:ext>
            </a:extLst>
          </p:cNvPr>
          <p:cNvSpPr txBox="1"/>
          <p:nvPr/>
        </p:nvSpPr>
        <p:spPr>
          <a:xfrm>
            <a:off x="7614562" y="4441495"/>
            <a:ext cx="981429" cy="325240"/>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Nope!</a:t>
            </a:r>
          </a:p>
        </p:txBody>
      </p:sp>
      <p:sp>
        <p:nvSpPr>
          <p:cNvPr id="48" name="TextBox 47">
            <a:extLst>
              <a:ext uri="{FF2B5EF4-FFF2-40B4-BE49-F238E27FC236}">
                <a16:creationId xmlns:a16="http://schemas.microsoft.com/office/drawing/2014/main" id="{566CD8E8-E701-A350-EBB4-371F7F422636}"/>
              </a:ext>
            </a:extLst>
          </p:cNvPr>
          <p:cNvSpPr txBox="1"/>
          <p:nvPr/>
        </p:nvSpPr>
        <p:spPr>
          <a:xfrm>
            <a:off x="9021481" y="5305233"/>
            <a:ext cx="1869911" cy="325240"/>
          </a:xfrm>
          <a:prstGeom prst="rect">
            <a:avLst/>
          </a:prstGeom>
          <a:solidFill>
            <a:schemeClr val="accent2"/>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1</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49" name="Rectangle 48">
            <a:extLst>
              <a:ext uri="{FF2B5EF4-FFF2-40B4-BE49-F238E27FC236}">
                <a16:creationId xmlns:a16="http://schemas.microsoft.com/office/drawing/2014/main" id="{DBA8D2AF-ECF7-9967-FDFA-C92B6116AD56}"/>
              </a:ext>
            </a:extLst>
          </p:cNvPr>
          <p:cNvSpPr/>
          <p:nvPr/>
        </p:nvSpPr>
        <p:spPr>
          <a:xfrm>
            <a:off x="9217862" y="2701382"/>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51" name="Straight Arrow Connector 50">
            <a:extLst>
              <a:ext uri="{FF2B5EF4-FFF2-40B4-BE49-F238E27FC236}">
                <a16:creationId xmlns:a16="http://schemas.microsoft.com/office/drawing/2014/main" id="{722BACA7-2B84-6B0F-EA28-CEC9DB106CAD}"/>
              </a:ext>
            </a:extLst>
          </p:cNvPr>
          <p:cNvCxnSpPr>
            <a:cxnSpLocks/>
          </p:cNvCxnSpPr>
          <p:nvPr/>
        </p:nvCxnSpPr>
        <p:spPr>
          <a:xfrm flipH="1" flipV="1">
            <a:off x="9486687" y="3513190"/>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894FD961-233C-9F79-1ADB-BD1F43EFB6E5}"/>
              </a:ext>
            </a:extLst>
          </p:cNvPr>
          <p:cNvSpPr txBox="1"/>
          <p:nvPr/>
        </p:nvSpPr>
        <p:spPr>
          <a:xfrm>
            <a:off x="8796777" y="4188518"/>
            <a:ext cx="1412144" cy="831195"/>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Finishes processing and deletes</a:t>
            </a:r>
          </a:p>
        </p:txBody>
      </p:sp>
      <p:sp>
        <p:nvSpPr>
          <p:cNvPr id="53" name="Multiplication Sign 52">
            <a:extLst>
              <a:ext uri="{FF2B5EF4-FFF2-40B4-BE49-F238E27FC236}">
                <a16:creationId xmlns:a16="http://schemas.microsoft.com/office/drawing/2014/main" id="{721076DE-B8C2-A2AE-6EBE-5CF09E94991A}"/>
              </a:ext>
            </a:extLst>
          </p:cNvPr>
          <p:cNvSpPr/>
          <p:nvPr/>
        </p:nvSpPr>
        <p:spPr>
          <a:xfrm>
            <a:off x="9217862" y="2701382"/>
            <a:ext cx="498764" cy="498764"/>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Left Brace 53">
            <a:extLst>
              <a:ext uri="{FF2B5EF4-FFF2-40B4-BE49-F238E27FC236}">
                <a16:creationId xmlns:a16="http://schemas.microsoft.com/office/drawing/2014/main" id="{AC9E2033-DF89-B0E7-F5E4-6BDF17A2B633}"/>
              </a:ext>
            </a:extLst>
          </p:cNvPr>
          <p:cNvSpPr/>
          <p:nvPr/>
        </p:nvSpPr>
        <p:spPr>
          <a:xfrm rot="5400000">
            <a:off x="6058021" y="-1337973"/>
            <a:ext cx="377755" cy="7852829"/>
          </a:xfrm>
          <a:prstGeom prst="leftBrac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TextBox 54">
            <a:extLst>
              <a:ext uri="{FF2B5EF4-FFF2-40B4-BE49-F238E27FC236}">
                <a16:creationId xmlns:a16="http://schemas.microsoft.com/office/drawing/2014/main" id="{17E24D61-3D6E-CE00-BC4A-C49D1D50C787}"/>
              </a:ext>
            </a:extLst>
          </p:cNvPr>
          <p:cNvSpPr txBox="1"/>
          <p:nvPr/>
        </p:nvSpPr>
        <p:spPr>
          <a:xfrm>
            <a:off x="4986379" y="2093980"/>
            <a:ext cx="2494688" cy="338843"/>
          </a:xfrm>
          <a:prstGeom prst="rect">
            <a:avLst/>
          </a:prstGeom>
          <a:solidFill>
            <a:schemeClr val="bg1"/>
          </a:solidFill>
        </p:spPr>
        <p:txBody>
          <a:bodyPr vert="horz" wrap="square" lIns="0" tIns="32970" rIns="65939" bIns="32970" rtlCol="0" anchor="b"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30 seconds by default</a:t>
            </a:r>
          </a:p>
        </p:txBody>
      </p:sp>
      <p:pic>
        <p:nvPicPr>
          <p:cNvPr id="59" name="Graphic 58" descr="Thumbs up sign with solid fill">
            <a:extLst>
              <a:ext uri="{FF2B5EF4-FFF2-40B4-BE49-F238E27FC236}">
                <a16:creationId xmlns:a16="http://schemas.microsoft.com/office/drawing/2014/main" id="{81FC36CD-F80A-2A9A-D840-9D875675710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446135" y="2536715"/>
            <a:ext cx="914400" cy="914400"/>
          </a:xfrm>
          <a:prstGeom prst="rect">
            <a:avLst/>
          </a:prstGeom>
        </p:spPr>
      </p:pic>
    </p:spTree>
    <p:extLst>
      <p:ext uri="{BB962C8B-B14F-4D97-AF65-F5344CB8AC3E}">
        <p14:creationId xmlns:p14="http://schemas.microsoft.com/office/powerpoint/2010/main" val="2683347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4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4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6"/>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8"/>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2"/>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9"/>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53"/>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8" grpId="0" animBg="1"/>
      <p:bldP spid="34" grpId="0" animBg="1"/>
      <p:bldP spid="36" grpId="0" animBg="1"/>
      <p:bldP spid="38" grpId="0" animBg="1"/>
      <p:bldP spid="39" grpId="0" animBg="1"/>
      <p:bldP spid="41" grpId="0" animBg="1"/>
      <p:bldP spid="43" grpId="0" animBg="1"/>
      <p:bldP spid="44" grpId="0" animBg="1"/>
      <p:bldP spid="46" grpId="0" animBg="1"/>
      <p:bldP spid="48" grpId="0" animBg="1"/>
      <p:bldP spid="49" grpId="0" animBg="1"/>
      <p:bldP spid="52" grpId="0" animBg="1"/>
      <p:bldP spid="53" grpId="0" animBg="1"/>
      <p:bldP spid="54" grpId="0" animBg="1"/>
      <p:bldP spid="5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E465B23-A320-4885-A207-73E409D49104}"/>
              </a:ext>
            </a:extLst>
          </p:cNvPr>
          <p:cNvSpPr>
            <a:spLocks noGrp="1"/>
          </p:cNvSpPr>
          <p:nvPr>
            <p:ph type="body" sz="quarter" idx="10"/>
          </p:nvPr>
        </p:nvSpPr>
        <p:spPr/>
        <p:txBody>
          <a:bodyPr/>
          <a:lstStyle/>
          <a:p>
            <a:pPr marL="0" indent="0">
              <a:spcBef>
                <a:spcPts val="600"/>
              </a:spcBef>
              <a:spcAft>
                <a:spcPts val="600"/>
              </a:spcAft>
              <a:buSzPct val="100000"/>
              <a:buNone/>
            </a:pPr>
            <a:r>
              <a:rPr lang="en-US" sz="2800" dirty="0"/>
              <a:t>Monitoring</a:t>
            </a:r>
          </a:p>
          <a:p>
            <a:pPr marL="0" indent="0">
              <a:spcBef>
                <a:spcPts val="600"/>
              </a:spcBef>
              <a:spcAft>
                <a:spcPts val="600"/>
              </a:spcAft>
              <a:buSzPct val="100000"/>
              <a:buNone/>
            </a:pPr>
            <a:r>
              <a:rPr lang="en-US" sz="2800" dirty="0"/>
              <a:t>Security and Compliance</a:t>
            </a:r>
          </a:p>
          <a:p>
            <a:pPr marL="0" indent="0">
              <a:spcBef>
                <a:spcPts val="600"/>
              </a:spcBef>
              <a:spcAft>
                <a:spcPts val="600"/>
              </a:spcAft>
              <a:buSzPct val="100000"/>
              <a:buNone/>
            </a:pPr>
            <a:r>
              <a:rPr lang="en-US" sz="2800" dirty="0"/>
              <a:t>Automation and Governance</a:t>
            </a:r>
          </a:p>
          <a:p>
            <a:pPr marL="0" indent="0">
              <a:spcBef>
                <a:spcPts val="600"/>
              </a:spcBef>
              <a:spcAft>
                <a:spcPts val="600"/>
              </a:spcAft>
              <a:buSzPct val="100000"/>
              <a:buNone/>
            </a:pPr>
            <a:r>
              <a:rPr lang="en-US" sz="2800" dirty="0"/>
              <a:t>DNS and Network Routing</a:t>
            </a:r>
          </a:p>
          <a:p>
            <a:pPr marL="0" indent="0">
              <a:spcBef>
                <a:spcPts val="600"/>
              </a:spcBef>
              <a:spcAft>
                <a:spcPts val="600"/>
              </a:spcAft>
              <a:buSzPct val="100000"/>
              <a:buNone/>
            </a:pPr>
            <a:r>
              <a:rPr lang="en-US" sz="2800" dirty="0">
                <a:solidFill>
                  <a:schemeClr val="accent2"/>
                </a:solidFill>
              </a:rPr>
              <a:t>Application Integration</a:t>
            </a:r>
          </a:p>
          <a:p>
            <a:pPr marL="0" indent="0">
              <a:spcBef>
                <a:spcPts val="600"/>
              </a:spcBef>
              <a:spcAft>
                <a:spcPts val="600"/>
              </a:spcAft>
              <a:buSzPct val="100000"/>
              <a:buNone/>
            </a:pPr>
            <a:r>
              <a:rPr lang="en-US" sz="2800" dirty="0"/>
              <a:t>Machine Learning</a:t>
            </a:r>
          </a:p>
          <a:p>
            <a:pPr marL="0" indent="0">
              <a:spcBef>
                <a:spcPts val="600"/>
              </a:spcBef>
              <a:spcAft>
                <a:spcPts val="600"/>
              </a:spcAft>
              <a:buSzPct val="100000"/>
              <a:buNone/>
            </a:pPr>
            <a:r>
              <a:rPr lang="en-US" sz="2800" dirty="0"/>
              <a:t>Backup and Recovery</a:t>
            </a:r>
          </a:p>
          <a:p>
            <a:pPr marL="0" indent="0">
              <a:spcBef>
                <a:spcPts val="600"/>
              </a:spcBef>
              <a:spcAft>
                <a:spcPts val="600"/>
              </a:spcAft>
              <a:buSzPct val="100000"/>
              <a:buNone/>
            </a:pPr>
            <a:r>
              <a:rPr lang="en-US" sz="2800" dirty="0"/>
              <a:t>Billing and Pricing</a:t>
            </a:r>
          </a:p>
          <a:p>
            <a:pPr marL="0" indent="0">
              <a:spcBef>
                <a:spcPts val="600"/>
              </a:spcBef>
              <a:spcAft>
                <a:spcPts val="600"/>
              </a:spcAft>
              <a:buSzPct val="100000"/>
              <a:buNone/>
            </a:pPr>
            <a:r>
              <a:rPr lang="en-US" sz="2800" dirty="0"/>
              <a:t>The Well-Architected Framework</a:t>
            </a:r>
          </a:p>
          <a:p>
            <a:pPr marL="0" indent="0">
              <a:spcBef>
                <a:spcPts val="600"/>
              </a:spcBef>
              <a:spcAft>
                <a:spcPts val="600"/>
              </a:spcAft>
              <a:buSzPct val="100000"/>
              <a:buNone/>
            </a:pPr>
            <a:r>
              <a:rPr lang="en-US" sz="2800" dirty="0"/>
              <a:t>Preparing for the Exam</a:t>
            </a:r>
          </a:p>
        </p:txBody>
      </p:sp>
      <p:sp>
        <p:nvSpPr>
          <p:cNvPr id="10" name="Content Placeholder 9">
            <a:extLst>
              <a:ext uri="{FF2B5EF4-FFF2-40B4-BE49-F238E27FC236}">
                <a16:creationId xmlns:a16="http://schemas.microsoft.com/office/drawing/2014/main" id="{3E9F2FF3-20A1-4B85-885E-44F502BCCC2A}"/>
              </a:ext>
            </a:extLst>
          </p:cNvPr>
          <p:cNvSpPr>
            <a:spLocks noGrp="1"/>
          </p:cNvSpPr>
          <p:nvPr>
            <p:ph sz="quarter" idx="14"/>
          </p:nvPr>
        </p:nvSpPr>
        <p:spPr/>
        <p:txBody>
          <a:bodyPr/>
          <a:lstStyle/>
          <a:p>
            <a:r>
              <a:rPr lang="en-US" dirty="0"/>
              <a:t>Course Outline</a:t>
            </a:r>
            <a:br>
              <a:rPr lang="en-US" dirty="0"/>
            </a:br>
            <a:r>
              <a:rPr lang="en-US" dirty="0"/>
              <a:t>(Part 2)</a:t>
            </a:r>
          </a:p>
        </p:txBody>
      </p:sp>
    </p:spTree>
    <p:extLst>
      <p:ext uri="{BB962C8B-B14F-4D97-AF65-F5344CB8AC3E}">
        <p14:creationId xmlns:p14="http://schemas.microsoft.com/office/powerpoint/2010/main" val="24604803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BA3C0-618C-32ED-4A54-63822FC86530}"/>
              </a:ext>
            </a:extLst>
          </p:cNvPr>
          <p:cNvSpPr>
            <a:spLocks noGrp="1"/>
          </p:cNvSpPr>
          <p:nvPr>
            <p:ph type="title"/>
          </p:nvPr>
        </p:nvSpPr>
        <p:spPr/>
        <p:txBody>
          <a:bodyPr/>
          <a:lstStyle/>
          <a:p>
            <a:r>
              <a:rPr lang="en-US" dirty="0"/>
              <a:t>But What If…?</a:t>
            </a:r>
          </a:p>
        </p:txBody>
      </p:sp>
      <p:cxnSp>
        <p:nvCxnSpPr>
          <p:cNvPr id="5" name="Straight Connector 4">
            <a:extLst>
              <a:ext uri="{FF2B5EF4-FFF2-40B4-BE49-F238E27FC236}">
                <a16:creationId xmlns:a16="http://schemas.microsoft.com/office/drawing/2014/main" id="{E6182562-0E1F-E618-4596-0912C11A5CBA}"/>
              </a:ext>
            </a:extLst>
          </p:cNvPr>
          <p:cNvCxnSpPr>
            <a:cxnSpLocks/>
          </p:cNvCxnSpPr>
          <p:nvPr/>
        </p:nvCxnSpPr>
        <p:spPr>
          <a:xfrm>
            <a:off x="935564" y="1883637"/>
            <a:ext cx="10058400"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7A1BC6A-7968-5058-65A2-01211F440358}"/>
              </a:ext>
            </a:extLst>
          </p:cNvPr>
          <p:cNvCxnSpPr>
            <a:cxnSpLocks/>
          </p:cNvCxnSpPr>
          <p:nvPr/>
        </p:nvCxnSpPr>
        <p:spPr>
          <a:xfrm>
            <a:off x="935564" y="3819816"/>
            <a:ext cx="10058400"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12B5C7E-FAB4-4279-0ABB-82DAF1BB5B37}"/>
              </a:ext>
            </a:extLst>
          </p:cNvPr>
          <p:cNvSpPr/>
          <p:nvPr/>
        </p:nvSpPr>
        <p:spPr>
          <a:xfrm>
            <a:off x="1086706" y="2815420"/>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9" name="Straight Arrow Connector 8">
            <a:extLst>
              <a:ext uri="{FF2B5EF4-FFF2-40B4-BE49-F238E27FC236}">
                <a16:creationId xmlns:a16="http://schemas.microsoft.com/office/drawing/2014/main" id="{DEF484C0-1782-5A3B-F6B7-04E56047229E}"/>
              </a:ext>
            </a:extLst>
          </p:cNvPr>
          <p:cNvCxnSpPr>
            <a:cxnSpLocks/>
          </p:cNvCxnSpPr>
          <p:nvPr/>
        </p:nvCxnSpPr>
        <p:spPr>
          <a:xfrm flipH="1" flipV="1">
            <a:off x="1336088"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F2CB678-2D95-FF2A-2CB4-23D9A927856F}"/>
              </a:ext>
            </a:extLst>
          </p:cNvPr>
          <p:cNvSpPr txBox="1"/>
          <p:nvPr/>
        </p:nvSpPr>
        <p:spPr>
          <a:xfrm>
            <a:off x="922985" y="5305233"/>
            <a:ext cx="1869911" cy="325240"/>
          </a:xfrm>
          <a:prstGeom prst="rect">
            <a:avLst/>
          </a:prstGeom>
          <a:solidFill>
            <a:schemeClr val="accent2"/>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1</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28" name="TextBox 27">
            <a:extLst>
              <a:ext uri="{FF2B5EF4-FFF2-40B4-BE49-F238E27FC236}">
                <a16:creationId xmlns:a16="http://schemas.microsoft.com/office/drawing/2014/main" id="{406E6906-52FB-9E6C-9373-910BD2E7B592}"/>
              </a:ext>
            </a:extLst>
          </p:cNvPr>
          <p:cNvSpPr txBox="1"/>
          <p:nvPr/>
        </p:nvSpPr>
        <p:spPr>
          <a:xfrm>
            <a:off x="658173"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31" name="Straight Arrow Connector 30">
            <a:extLst>
              <a:ext uri="{FF2B5EF4-FFF2-40B4-BE49-F238E27FC236}">
                <a16:creationId xmlns:a16="http://schemas.microsoft.com/office/drawing/2014/main" id="{F5E13A33-4629-FB9A-6478-92BA1D89835F}"/>
              </a:ext>
            </a:extLst>
          </p:cNvPr>
          <p:cNvCxnSpPr>
            <a:cxnSpLocks/>
          </p:cNvCxnSpPr>
          <p:nvPr/>
        </p:nvCxnSpPr>
        <p:spPr>
          <a:xfrm>
            <a:off x="2407546"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31130DBF-5BD1-C59C-DA4F-2FEECFBD477D}"/>
              </a:ext>
            </a:extLst>
          </p:cNvPr>
          <p:cNvSpPr txBox="1"/>
          <p:nvPr/>
        </p:nvSpPr>
        <p:spPr>
          <a:xfrm>
            <a:off x="1894669" y="4162716"/>
            <a:ext cx="1199767" cy="699598"/>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Yes!</a:t>
            </a:r>
            <a:b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b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Work on message 1</a:t>
            </a:r>
          </a:p>
        </p:txBody>
      </p:sp>
      <p:sp>
        <p:nvSpPr>
          <p:cNvPr id="36" name="Rectangle 35">
            <a:extLst>
              <a:ext uri="{FF2B5EF4-FFF2-40B4-BE49-F238E27FC236}">
                <a16:creationId xmlns:a16="http://schemas.microsoft.com/office/drawing/2014/main" id="{ABF40AA2-EC0F-2D64-799D-F8555A63EF69}"/>
              </a:ext>
            </a:extLst>
          </p:cNvPr>
          <p:cNvSpPr/>
          <p:nvPr/>
        </p:nvSpPr>
        <p:spPr>
          <a:xfrm>
            <a:off x="2294132" y="2825100"/>
            <a:ext cx="7879182" cy="50292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rtlCol="0" anchor="ctr"/>
          <a:lstStyle/>
          <a:p>
            <a:r>
              <a:rPr lang="en-US" dirty="0"/>
              <a:t>Visibility Timeout: Message 1 is invisible to other consumers</a:t>
            </a:r>
          </a:p>
        </p:txBody>
      </p:sp>
      <p:cxnSp>
        <p:nvCxnSpPr>
          <p:cNvPr id="37" name="Straight Arrow Connector 36">
            <a:extLst>
              <a:ext uri="{FF2B5EF4-FFF2-40B4-BE49-F238E27FC236}">
                <a16:creationId xmlns:a16="http://schemas.microsoft.com/office/drawing/2014/main" id="{C1ABC803-CF3B-9BC5-3BA8-1C2106E3F2EC}"/>
              </a:ext>
            </a:extLst>
          </p:cNvPr>
          <p:cNvCxnSpPr>
            <a:cxnSpLocks/>
          </p:cNvCxnSpPr>
          <p:nvPr/>
        </p:nvCxnSpPr>
        <p:spPr>
          <a:xfrm flipH="1" flipV="1">
            <a:off x="4202199"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E884C9A8-8CC6-0209-D34A-6DB2BD0A5341}"/>
              </a:ext>
            </a:extLst>
          </p:cNvPr>
          <p:cNvSpPr txBox="1"/>
          <p:nvPr/>
        </p:nvSpPr>
        <p:spPr>
          <a:xfrm>
            <a:off x="3789096" y="5305233"/>
            <a:ext cx="1869911" cy="325240"/>
          </a:xfrm>
          <a:prstGeom prst="rect">
            <a:avLst/>
          </a:prstGeom>
          <a:solidFill>
            <a:srgbClr val="92D050"/>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2</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39" name="TextBox 38">
            <a:extLst>
              <a:ext uri="{FF2B5EF4-FFF2-40B4-BE49-F238E27FC236}">
                <a16:creationId xmlns:a16="http://schemas.microsoft.com/office/drawing/2014/main" id="{B329F397-2A02-36AC-A464-4679264C905C}"/>
              </a:ext>
            </a:extLst>
          </p:cNvPr>
          <p:cNvSpPr txBox="1"/>
          <p:nvPr/>
        </p:nvSpPr>
        <p:spPr>
          <a:xfrm>
            <a:off x="3620119"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40" name="Straight Arrow Connector 39">
            <a:extLst>
              <a:ext uri="{FF2B5EF4-FFF2-40B4-BE49-F238E27FC236}">
                <a16:creationId xmlns:a16="http://schemas.microsoft.com/office/drawing/2014/main" id="{747660FD-0BD0-6A4C-6684-CA0840356C9F}"/>
              </a:ext>
            </a:extLst>
          </p:cNvPr>
          <p:cNvCxnSpPr>
            <a:cxnSpLocks/>
          </p:cNvCxnSpPr>
          <p:nvPr/>
        </p:nvCxnSpPr>
        <p:spPr>
          <a:xfrm>
            <a:off x="5273657"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075B4026-1E91-1F9B-CF53-CBDF263693D7}"/>
              </a:ext>
            </a:extLst>
          </p:cNvPr>
          <p:cNvSpPr txBox="1"/>
          <p:nvPr/>
        </p:nvSpPr>
        <p:spPr>
          <a:xfrm>
            <a:off x="4673773" y="4441495"/>
            <a:ext cx="1199767" cy="325240"/>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Nope!</a:t>
            </a:r>
          </a:p>
        </p:txBody>
      </p:sp>
      <p:cxnSp>
        <p:nvCxnSpPr>
          <p:cNvPr id="42" name="Straight Arrow Connector 41">
            <a:extLst>
              <a:ext uri="{FF2B5EF4-FFF2-40B4-BE49-F238E27FC236}">
                <a16:creationId xmlns:a16="http://schemas.microsoft.com/office/drawing/2014/main" id="{1F98E738-3412-BD5E-7AC9-8F74457011EF}"/>
              </a:ext>
            </a:extLst>
          </p:cNvPr>
          <p:cNvCxnSpPr>
            <a:cxnSpLocks/>
          </p:cNvCxnSpPr>
          <p:nvPr/>
        </p:nvCxnSpPr>
        <p:spPr>
          <a:xfrm flipH="1" flipV="1">
            <a:off x="7017414"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88E7595-8F5A-CF32-B461-0245B5F94A50}"/>
              </a:ext>
            </a:extLst>
          </p:cNvPr>
          <p:cNvSpPr txBox="1"/>
          <p:nvPr/>
        </p:nvSpPr>
        <p:spPr>
          <a:xfrm>
            <a:off x="6604311" y="5305233"/>
            <a:ext cx="1869911" cy="325240"/>
          </a:xfrm>
          <a:prstGeom prst="rect">
            <a:avLst/>
          </a:prstGeom>
          <a:solidFill>
            <a:schemeClr val="accent6"/>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3</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44" name="TextBox 43">
            <a:extLst>
              <a:ext uri="{FF2B5EF4-FFF2-40B4-BE49-F238E27FC236}">
                <a16:creationId xmlns:a16="http://schemas.microsoft.com/office/drawing/2014/main" id="{E09A99CE-E044-D8D1-E98F-DE70A6DDF7D1}"/>
              </a:ext>
            </a:extLst>
          </p:cNvPr>
          <p:cNvSpPr txBox="1"/>
          <p:nvPr/>
        </p:nvSpPr>
        <p:spPr>
          <a:xfrm>
            <a:off x="6435334"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45" name="Straight Arrow Connector 44">
            <a:extLst>
              <a:ext uri="{FF2B5EF4-FFF2-40B4-BE49-F238E27FC236}">
                <a16:creationId xmlns:a16="http://schemas.microsoft.com/office/drawing/2014/main" id="{0B9A2C86-4ABC-6665-320A-F1AF488E1985}"/>
              </a:ext>
            </a:extLst>
          </p:cNvPr>
          <p:cNvCxnSpPr>
            <a:cxnSpLocks/>
          </p:cNvCxnSpPr>
          <p:nvPr/>
        </p:nvCxnSpPr>
        <p:spPr>
          <a:xfrm>
            <a:off x="8088872"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417AFFCF-0BBA-36B6-8582-9DD2939F81AD}"/>
              </a:ext>
            </a:extLst>
          </p:cNvPr>
          <p:cNvSpPr txBox="1"/>
          <p:nvPr/>
        </p:nvSpPr>
        <p:spPr>
          <a:xfrm>
            <a:off x="7488988" y="4441495"/>
            <a:ext cx="1199767" cy="325240"/>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Nope!</a:t>
            </a:r>
          </a:p>
        </p:txBody>
      </p:sp>
      <p:sp>
        <p:nvSpPr>
          <p:cNvPr id="48" name="TextBox 47">
            <a:extLst>
              <a:ext uri="{FF2B5EF4-FFF2-40B4-BE49-F238E27FC236}">
                <a16:creationId xmlns:a16="http://schemas.microsoft.com/office/drawing/2014/main" id="{566CD8E8-E701-A350-EBB4-371F7F422636}"/>
              </a:ext>
            </a:extLst>
          </p:cNvPr>
          <p:cNvSpPr txBox="1"/>
          <p:nvPr/>
        </p:nvSpPr>
        <p:spPr>
          <a:xfrm>
            <a:off x="9021481" y="5305233"/>
            <a:ext cx="1869911" cy="325240"/>
          </a:xfrm>
          <a:prstGeom prst="rect">
            <a:avLst/>
          </a:prstGeom>
          <a:solidFill>
            <a:schemeClr val="accent2"/>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1</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49" name="Rectangle 48">
            <a:extLst>
              <a:ext uri="{FF2B5EF4-FFF2-40B4-BE49-F238E27FC236}">
                <a16:creationId xmlns:a16="http://schemas.microsoft.com/office/drawing/2014/main" id="{DBA8D2AF-ECF7-9967-FDFA-C92B6116AD56}"/>
              </a:ext>
            </a:extLst>
          </p:cNvPr>
          <p:cNvSpPr/>
          <p:nvPr/>
        </p:nvSpPr>
        <p:spPr>
          <a:xfrm>
            <a:off x="9667536" y="2825100"/>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51" name="Straight Arrow Connector 50">
            <a:extLst>
              <a:ext uri="{FF2B5EF4-FFF2-40B4-BE49-F238E27FC236}">
                <a16:creationId xmlns:a16="http://schemas.microsoft.com/office/drawing/2014/main" id="{722BACA7-2B84-6B0F-EA28-CEC9DB106CAD}"/>
              </a:ext>
            </a:extLst>
          </p:cNvPr>
          <p:cNvCxnSpPr>
            <a:cxnSpLocks/>
          </p:cNvCxnSpPr>
          <p:nvPr/>
        </p:nvCxnSpPr>
        <p:spPr>
          <a:xfrm flipH="1" flipV="1">
            <a:off x="9899062" y="3513190"/>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894FD961-233C-9F79-1ADB-BD1F43EFB6E5}"/>
              </a:ext>
            </a:extLst>
          </p:cNvPr>
          <p:cNvSpPr txBox="1"/>
          <p:nvPr/>
        </p:nvSpPr>
        <p:spPr>
          <a:xfrm>
            <a:off x="9209152" y="4188518"/>
            <a:ext cx="1412144" cy="831195"/>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FF0000"/>
                </a:solidFill>
                <a:effectLst/>
                <a:uLnTx/>
                <a:uFillTx/>
                <a:latin typeface="+mj-lt"/>
                <a:ea typeface="PS TT Commons" charset="0"/>
                <a:cs typeface="PS TT Commons" charset="0"/>
              </a:rPr>
              <a:t>HASN’T finished processing</a:t>
            </a:r>
          </a:p>
        </p:txBody>
      </p:sp>
      <p:sp>
        <p:nvSpPr>
          <p:cNvPr id="54" name="Left Brace 53">
            <a:extLst>
              <a:ext uri="{FF2B5EF4-FFF2-40B4-BE49-F238E27FC236}">
                <a16:creationId xmlns:a16="http://schemas.microsoft.com/office/drawing/2014/main" id="{AC9E2033-DF89-B0E7-F5E4-6BDF17A2B633}"/>
              </a:ext>
            </a:extLst>
          </p:cNvPr>
          <p:cNvSpPr/>
          <p:nvPr/>
        </p:nvSpPr>
        <p:spPr>
          <a:xfrm rot="5400000">
            <a:off x="6058021" y="-1337973"/>
            <a:ext cx="377755" cy="7852829"/>
          </a:xfrm>
          <a:prstGeom prst="leftBrac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TextBox 54">
            <a:extLst>
              <a:ext uri="{FF2B5EF4-FFF2-40B4-BE49-F238E27FC236}">
                <a16:creationId xmlns:a16="http://schemas.microsoft.com/office/drawing/2014/main" id="{17E24D61-3D6E-CE00-BC4A-C49D1D50C787}"/>
              </a:ext>
            </a:extLst>
          </p:cNvPr>
          <p:cNvSpPr txBox="1"/>
          <p:nvPr/>
        </p:nvSpPr>
        <p:spPr>
          <a:xfrm>
            <a:off x="4986379" y="2093980"/>
            <a:ext cx="2494688" cy="338843"/>
          </a:xfrm>
          <a:prstGeom prst="rect">
            <a:avLst/>
          </a:prstGeom>
          <a:solidFill>
            <a:schemeClr val="bg1"/>
          </a:solidFill>
        </p:spPr>
        <p:txBody>
          <a:bodyPr vert="horz" wrap="square" lIns="0" tIns="32970" rIns="65939" bIns="32970" rtlCol="0" anchor="b"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30 seconds by default</a:t>
            </a:r>
          </a:p>
        </p:txBody>
      </p:sp>
    </p:spTree>
    <p:extLst>
      <p:ext uri="{BB962C8B-B14F-4D97-AF65-F5344CB8AC3E}">
        <p14:creationId xmlns:p14="http://schemas.microsoft.com/office/powerpoint/2010/main" val="40422661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BA3C0-618C-32ED-4A54-63822FC86530}"/>
              </a:ext>
            </a:extLst>
          </p:cNvPr>
          <p:cNvSpPr>
            <a:spLocks noGrp="1"/>
          </p:cNvSpPr>
          <p:nvPr>
            <p:ph type="title"/>
          </p:nvPr>
        </p:nvSpPr>
        <p:spPr/>
        <p:txBody>
          <a:bodyPr/>
          <a:lstStyle/>
          <a:p>
            <a:r>
              <a:rPr lang="en-US" dirty="0"/>
              <a:t>But What If…?</a:t>
            </a:r>
          </a:p>
        </p:txBody>
      </p:sp>
      <p:cxnSp>
        <p:nvCxnSpPr>
          <p:cNvPr id="5" name="Straight Connector 4">
            <a:extLst>
              <a:ext uri="{FF2B5EF4-FFF2-40B4-BE49-F238E27FC236}">
                <a16:creationId xmlns:a16="http://schemas.microsoft.com/office/drawing/2014/main" id="{E6182562-0E1F-E618-4596-0912C11A5CBA}"/>
              </a:ext>
            </a:extLst>
          </p:cNvPr>
          <p:cNvCxnSpPr>
            <a:cxnSpLocks/>
          </p:cNvCxnSpPr>
          <p:nvPr/>
        </p:nvCxnSpPr>
        <p:spPr>
          <a:xfrm>
            <a:off x="-1140886" y="1883637"/>
            <a:ext cx="12494686"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7A1BC6A-7968-5058-65A2-01211F440358}"/>
              </a:ext>
            </a:extLst>
          </p:cNvPr>
          <p:cNvCxnSpPr>
            <a:cxnSpLocks/>
          </p:cNvCxnSpPr>
          <p:nvPr/>
        </p:nvCxnSpPr>
        <p:spPr>
          <a:xfrm>
            <a:off x="-1140886" y="3819816"/>
            <a:ext cx="12494686"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12B5C7E-FAB4-4279-0ABB-82DAF1BB5B37}"/>
              </a:ext>
            </a:extLst>
          </p:cNvPr>
          <p:cNvSpPr/>
          <p:nvPr/>
        </p:nvSpPr>
        <p:spPr>
          <a:xfrm>
            <a:off x="-989744" y="2815420"/>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9" name="Straight Arrow Connector 8">
            <a:extLst>
              <a:ext uri="{FF2B5EF4-FFF2-40B4-BE49-F238E27FC236}">
                <a16:creationId xmlns:a16="http://schemas.microsoft.com/office/drawing/2014/main" id="{DEF484C0-1782-5A3B-F6B7-04E56047229E}"/>
              </a:ext>
            </a:extLst>
          </p:cNvPr>
          <p:cNvCxnSpPr>
            <a:cxnSpLocks/>
          </p:cNvCxnSpPr>
          <p:nvPr/>
        </p:nvCxnSpPr>
        <p:spPr>
          <a:xfrm flipH="1" flipV="1">
            <a:off x="-740362"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F2CB678-2D95-FF2A-2CB4-23D9A927856F}"/>
              </a:ext>
            </a:extLst>
          </p:cNvPr>
          <p:cNvSpPr txBox="1"/>
          <p:nvPr/>
        </p:nvSpPr>
        <p:spPr>
          <a:xfrm>
            <a:off x="-1153465" y="5305233"/>
            <a:ext cx="1869911" cy="325240"/>
          </a:xfrm>
          <a:prstGeom prst="rect">
            <a:avLst/>
          </a:prstGeom>
          <a:solidFill>
            <a:schemeClr val="accent2"/>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1</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28" name="TextBox 27">
            <a:extLst>
              <a:ext uri="{FF2B5EF4-FFF2-40B4-BE49-F238E27FC236}">
                <a16:creationId xmlns:a16="http://schemas.microsoft.com/office/drawing/2014/main" id="{406E6906-52FB-9E6C-9373-910BD2E7B592}"/>
              </a:ext>
            </a:extLst>
          </p:cNvPr>
          <p:cNvSpPr txBox="1"/>
          <p:nvPr/>
        </p:nvSpPr>
        <p:spPr>
          <a:xfrm>
            <a:off x="-1418277"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31" name="Straight Arrow Connector 30">
            <a:extLst>
              <a:ext uri="{FF2B5EF4-FFF2-40B4-BE49-F238E27FC236}">
                <a16:creationId xmlns:a16="http://schemas.microsoft.com/office/drawing/2014/main" id="{F5E13A33-4629-FB9A-6478-92BA1D89835F}"/>
              </a:ext>
            </a:extLst>
          </p:cNvPr>
          <p:cNvCxnSpPr>
            <a:cxnSpLocks/>
          </p:cNvCxnSpPr>
          <p:nvPr/>
        </p:nvCxnSpPr>
        <p:spPr>
          <a:xfrm>
            <a:off x="331096"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31130DBF-5BD1-C59C-DA4F-2FEECFBD477D}"/>
              </a:ext>
            </a:extLst>
          </p:cNvPr>
          <p:cNvSpPr txBox="1"/>
          <p:nvPr/>
        </p:nvSpPr>
        <p:spPr>
          <a:xfrm>
            <a:off x="-181781" y="4162716"/>
            <a:ext cx="1199767" cy="699598"/>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Yes!</a:t>
            </a:r>
            <a:b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b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Work on message 1</a:t>
            </a:r>
          </a:p>
        </p:txBody>
      </p:sp>
      <p:sp>
        <p:nvSpPr>
          <p:cNvPr id="36" name="Rectangle 35">
            <a:extLst>
              <a:ext uri="{FF2B5EF4-FFF2-40B4-BE49-F238E27FC236}">
                <a16:creationId xmlns:a16="http://schemas.microsoft.com/office/drawing/2014/main" id="{ABF40AA2-EC0F-2D64-799D-F8555A63EF69}"/>
              </a:ext>
            </a:extLst>
          </p:cNvPr>
          <p:cNvSpPr/>
          <p:nvPr/>
        </p:nvSpPr>
        <p:spPr>
          <a:xfrm>
            <a:off x="217682" y="2825100"/>
            <a:ext cx="7879182" cy="50292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rtlCol="0" anchor="ctr"/>
          <a:lstStyle/>
          <a:p>
            <a:r>
              <a:rPr lang="en-US" dirty="0"/>
              <a:t>Visibility Timeout: Message 1 is invisible to other consumers</a:t>
            </a:r>
          </a:p>
        </p:txBody>
      </p:sp>
      <p:cxnSp>
        <p:nvCxnSpPr>
          <p:cNvPr id="37" name="Straight Arrow Connector 36">
            <a:extLst>
              <a:ext uri="{FF2B5EF4-FFF2-40B4-BE49-F238E27FC236}">
                <a16:creationId xmlns:a16="http://schemas.microsoft.com/office/drawing/2014/main" id="{C1ABC803-CF3B-9BC5-3BA8-1C2106E3F2EC}"/>
              </a:ext>
            </a:extLst>
          </p:cNvPr>
          <p:cNvCxnSpPr>
            <a:cxnSpLocks/>
          </p:cNvCxnSpPr>
          <p:nvPr/>
        </p:nvCxnSpPr>
        <p:spPr>
          <a:xfrm flipH="1" flipV="1">
            <a:off x="2125749"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E884C9A8-8CC6-0209-D34A-6DB2BD0A5341}"/>
              </a:ext>
            </a:extLst>
          </p:cNvPr>
          <p:cNvSpPr txBox="1"/>
          <p:nvPr/>
        </p:nvSpPr>
        <p:spPr>
          <a:xfrm>
            <a:off x="1712646" y="5305233"/>
            <a:ext cx="1869911" cy="325240"/>
          </a:xfrm>
          <a:prstGeom prst="rect">
            <a:avLst/>
          </a:prstGeom>
          <a:solidFill>
            <a:srgbClr val="92D050"/>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2</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39" name="TextBox 38">
            <a:extLst>
              <a:ext uri="{FF2B5EF4-FFF2-40B4-BE49-F238E27FC236}">
                <a16:creationId xmlns:a16="http://schemas.microsoft.com/office/drawing/2014/main" id="{B329F397-2A02-36AC-A464-4679264C905C}"/>
              </a:ext>
            </a:extLst>
          </p:cNvPr>
          <p:cNvSpPr txBox="1"/>
          <p:nvPr/>
        </p:nvSpPr>
        <p:spPr>
          <a:xfrm>
            <a:off x="1543669"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40" name="Straight Arrow Connector 39">
            <a:extLst>
              <a:ext uri="{FF2B5EF4-FFF2-40B4-BE49-F238E27FC236}">
                <a16:creationId xmlns:a16="http://schemas.microsoft.com/office/drawing/2014/main" id="{747660FD-0BD0-6A4C-6684-CA0840356C9F}"/>
              </a:ext>
            </a:extLst>
          </p:cNvPr>
          <p:cNvCxnSpPr>
            <a:cxnSpLocks/>
          </p:cNvCxnSpPr>
          <p:nvPr/>
        </p:nvCxnSpPr>
        <p:spPr>
          <a:xfrm>
            <a:off x="3197207"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075B4026-1E91-1F9B-CF53-CBDF263693D7}"/>
              </a:ext>
            </a:extLst>
          </p:cNvPr>
          <p:cNvSpPr txBox="1"/>
          <p:nvPr/>
        </p:nvSpPr>
        <p:spPr>
          <a:xfrm>
            <a:off x="2597323" y="4441495"/>
            <a:ext cx="1199767" cy="325240"/>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Nope!</a:t>
            </a:r>
          </a:p>
        </p:txBody>
      </p:sp>
      <p:cxnSp>
        <p:nvCxnSpPr>
          <p:cNvPr id="42" name="Straight Arrow Connector 41">
            <a:extLst>
              <a:ext uri="{FF2B5EF4-FFF2-40B4-BE49-F238E27FC236}">
                <a16:creationId xmlns:a16="http://schemas.microsoft.com/office/drawing/2014/main" id="{1F98E738-3412-BD5E-7AC9-8F74457011EF}"/>
              </a:ext>
            </a:extLst>
          </p:cNvPr>
          <p:cNvCxnSpPr>
            <a:cxnSpLocks/>
          </p:cNvCxnSpPr>
          <p:nvPr/>
        </p:nvCxnSpPr>
        <p:spPr>
          <a:xfrm flipH="1" flipV="1">
            <a:off x="4940964"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88E7595-8F5A-CF32-B461-0245B5F94A50}"/>
              </a:ext>
            </a:extLst>
          </p:cNvPr>
          <p:cNvSpPr txBox="1"/>
          <p:nvPr/>
        </p:nvSpPr>
        <p:spPr>
          <a:xfrm>
            <a:off x="4527861" y="5305233"/>
            <a:ext cx="1869911" cy="325240"/>
          </a:xfrm>
          <a:prstGeom prst="rect">
            <a:avLst/>
          </a:prstGeom>
          <a:solidFill>
            <a:schemeClr val="accent6"/>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3</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44" name="TextBox 43">
            <a:extLst>
              <a:ext uri="{FF2B5EF4-FFF2-40B4-BE49-F238E27FC236}">
                <a16:creationId xmlns:a16="http://schemas.microsoft.com/office/drawing/2014/main" id="{E09A99CE-E044-D8D1-E98F-DE70A6DDF7D1}"/>
              </a:ext>
            </a:extLst>
          </p:cNvPr>
          <p:cNvSpPr txBox="1"/>
          <p:nvPr/>
        </p:nvSpPr>
        <p:spPr>
          <a:xfrm>
            <a:off x="4358884"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45" name="Straight Arrow Connector 44">
            <a:extLst>
              <a:ext uri="{FF2B5EF4-FFF2-40B4-BE49-F238E27FC236}">
                <a16:creationId xmlns:a16="http://schemas.microsoft.com/office/drawing/2014/main" id="{0B9A2C86-4ABC-6665-320A-F1AF488E1985}"/>
              </a:ext>
            </a:extLst>
          </p:cNvPr>
          <p:cNvCxnSpPr>
            <a:cxnSpLocks/>
          </p:cNvCxnSpPr>
          <p:nvPr/>
        </p:nvCxnSpPr>
        <p:spPr>
          <a:xfrm>
            <a:off x="6012422"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417AFFCF-0BBA-36B6-8582-9DD2939F81AD}"/>
              </a:ext>
            </a:extLst>
          </p:cNvPr>
          <p:cNvSpPr txBox="1"/>
          <p:nvPr/>
        </p:nvSpPr>
        <p:spPr>
          <a:xfrm>
            <a:off x="5412538" y="4441495"/>
            <a:ext cx="1199767" cy="325240"/>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Nope!</a:t>
            </a:r>
          </a:p>
        </p:txBody>
      </p:sp>
      <p:sp>
        <p:nvSpPr>
          <p:cNvPr id="48" name="TextBox 47">
            <a:extLst>
              <a:ext uri="{FF2B5EF4-FFF2-40B4-BE49-F238E27FC236}">
                <a16:creationId xmlns:a16="http://schemas.microsoft.com/office/drawing/2014/main" id="{566CD8E8-E701-A350-EBB4-371F7F422636}"/>
              </a:ext>
            </a:extLst>
          </p:cNvPr>
          <p:cNvSpPr txBox="1"/>
          <p:nvPr/>
        </p:nvSpPr>
        <p:spPr>
          <a:xfrm>
            <a:off x="6945031" y="5305233"/>
            <a:ext cx="1869911" cy="325240"/>
          </a:xfrm>
          <a:prstGeom prst="rect">
            <a:avLst/>
          </a:prstGeom>
          <a:solidFill>
            <a:schemeClr val="accent2"/>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1</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49" name="Rectangle 48">
            <a:extLst>
              <a:ext uri="{FF2B5EF4-FFF2-40B4-BE49-F238E27FC236}">
                <a16:creationId xmlns:a16="http://schemas.microsoft.com/office/drawing/2014/main" id="{DBA8D2AF-ECF7-9967-FDFA-C92B6116AD56}"/>
              </a:ext>
            </a:extLst>
          </p:cNvPr>
          <p:cNvSpPr/>
          <p:nvPr/>
        </p:nvSpPr>
        <p:spPr>
          <a:xfrm>
            <a:off x="8316178" y="281469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51" name="Straight Arrow Connector 50">
            <a:extLst>
              <a:ext uri="{FF2B5EF4-FFF2-40B4-BE49-F238E27FC236}">
                <a16:creationId xmlns:a16="http://schemas.microsoft.com/office/drawing/2014/main" id="{722BACA7-2B84-6B0F-EA28-CEC9DB106CAD}"/>
              </a:ext>
            </a:extLst>
          </p:cNvPr>
          <p:cNvCxnSpPr>
            <a:cxnSpLocks/>
          </p:cNvCxnSpPr>
          <p:nvPr/>
        </p:nvCxnSpPr>
        <p:spPr>
          <a:xfrm flipH="1" flipV="1">
            <a:off x="7822612" y="3513190"/>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894FD961-233C-9F79-1ADB-BD1F43EFB6E5}"/>
              </a:ext>
            </a:extLst>
          </p:cNvPr>
          <p:cNvSpPr txBox="1"/>
          <p:nvPr/>
        </p:nvSpPr>
        <p:spPr>
          <a:xfrm>
            <a:off x="7132702" y="4188518"/>
            <a:ext cx="1412144" cy="831195"/>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FF0000"/>
                </a:solidFill>
                <a:effectLst/>
                <a:uLnTx/>
                <a:uFillTx/>
                <a:latin typeface="+mj-lt"/>
                <a:ea typeface="PS TT Commons" charset="0"/>
                <a:cs typeface="PS TT Commons" charset="0"/>
              </a:rPr>
              <a:t>HASN’T finished processing</a:t>
            </a:r>
          </a:p>
        </p:txBody>
      </p:sp>
      <p:sp>
        <p:nvSpPr>
          <p:cNvPr id="54" name="Left Brace 53">
            <a:extLst>
              <a:ext uri="{FF2B5EF4-FFF2-40B4-BE49-F238E27FC236}">
                <a16:creationId xmlns:a16="http://schemas.microsoft.com/office/drawing/2014/main" id="{AC9E2033-DF89-B0E7-F5E4-6BDF17A2B633}"/>
              </a:ext>
            </a:extLst>
          </p:cNvPr>
          <p:cNvSpPr/>
          <p:nvPr/>
        </p:nvSpPr>
        <p:spPr>
          <a:xfrm rot="5400000">
            <a:off x="3981571" y="-1337973"/>
            <a:ext cx="377755" cy="7852829"/>
          </a:xfrm>
          <a:prstGeom prst="leftBrac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TextBox 54">
            <a:extLst>
              <a:ext uri="{FF2B5EF4-FFF2-40B4-BE49-F238E27FC236}">
                <a16:creationId xmlns:a16="http://schemas.microsoft.com/office/drawing/2014/main" id="{17E24D61-3D6E-CE00-BC4A-C49D1D50C787}"/>
              </a:ext>
            </a:extLst>
          </p:cNvPr>
          <p:cNvSpPr txBox="1"/>
          <p:nvPr/>
        </p:nvSpPr>
        <p:spPr>
          <a:xfrm>
            <a:off x="2909929" y="2093980"/>
            <a:ext cx="2494688" cy="338843"/>
          </a:xfrm>
          <a:prstGeom prst="rect">
            <a:avLst/>
          </a:prstGeom>
          <a:solidFill>
            <a:schemeClr val="bg1"/>
          </a:solidFill>
        </p:spPr>
        <p:txBody>
          <a:bodyPr vert="horz" wrap="square" lIns="0" tIns="32970" rIns="65939" bIns="32970" rtlCol="0" anchor="b"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30 seconds by default</a:t>
            </a:r>
          </a:p>
        </p:txBody>
      </p:sp>
      <p:cxnSp>
        <p:nvCxnSpPr>
          <p:cNvPr id="12" name="Straight Arrow Connector 11">
            <a:extLst>
              <a:ext uri="{FF2B5EF4-FFF2-40B4-BE49-F238E27FC236}">
                <a16:creationId xmlns:a16="http://schemas.microsoft.com/office/drawing/2014/main" id="{079FA399-3D56-8C27-4835-EA25CE46AFC7}"/>
              </a:ext>
            </a:extLst>
          </p:cNvPr>
          <p:cNvCxnSpPr>
            <a:cxnSpLocks/>
          </p:cNvCxnSpPr>
          <p:nvPr/>
        </p:nvCxnSpPr>
        <p:spPr>
          <a:xfrm flipH="1" flipV="1">
            <a:off x="9798704"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3A4549-5B96-A02A-9474-49BDE1AC7A55}"/>
              </a:ext>
            </a:extLst>
          </p:cNvPr>
          <p:cNvSpPr txBox="1"/>
          <p:nvPr/>
        </p:nvSpPr>
        <p:spPr>
          <a:xfrm>
            <a:off x="9385601" y="5305233"/>
            <a:ext cx="1869911" cy="325240"/>
          </a:xfrm>
          <a:prstGeom prst="rect">
            <a:avLst/>
          </a:prstGeom>
          <a:solidFill>
            <a:srgbClr val="92D050"/>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2</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14" name="TextBox 13">
            <a:extLst>
              <a:ext uri="{FF2B5EF4-FFF2-40B4-BE49-F238E27FC236}">
                <a16:creationId xmlns:a16="http://schemas.microsoft.com/office/drawing/2014/main" id="{89E61109-71A4-E1B3-6349-338E762B8513}"/>
              </a:ext>
            </a:extLst>
          </p:cNvPr>
          <p:cNvSpPr txBox="1"/>
          <p:nvPr/>
        </p:nvSpPr>
        <p:spPr>
          <a:xfrm>
            <a:off x="9216624"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15" name="Straight Arrow Connector 14">
            <a:extLst>
              <a:ext uri="{FF2B5EF4-FFF2-40B4-BE49-F238E27FC236}">
                <a16:creationId xmlns:a16="http://schemas.microsoft.com/office/drawing/2014/main" id="{54A84085-985F-337D-4D2D-29D87EFE9EE7}"/>
              </a:ext>
            </a:extLst>
          </p:cNvPr>
          <p:cNvCxnSpPr>
            <a:cxnSpLocks/>
          </p:cNvCxnSpPr>
          <p:nvPr/>
        </p:nvCxnSpPr>
        <p:spPr>
          <a:xfrm>
            <a:off x="10870162"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103EB3B-C463-EE10-D3B1-A89900A95BFE}"/>
              </a:ext>
            </a:extLst>
          </p:cNvPr>
          <p:cNvSpPr txBox="1"/>
          <p:nvPr/>
        </p:nvSpPr>
        <p:spPr>
          <a:xfrm>
            <a:off x="10470482" y="4195898"/>
            <a:ext cx="1199767" cy="778463"/>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FF0000"/>
                </a:solidFill>
                <a:effectLst/>
                <a:uLnTx/>
                <a:uFillTx/>
                <a:latin typeface="+mj-lt"/>
                <a:ea typeface="PS TT Commons" charset="0"/>
                <a:cs typeface="PS TT Commons" charset="0"/>
              </a:rPr>
              <a:t>Yes!</a:t>
            </a:r>
            <a:br>
              <a:rPr kumimoji="0" lang="en-US" b="0" i="0" u="none" strike="noStrike" kern="1200" cap="none" spc="0" normalizeH="0" baseline="0" noProof="0" dirty="0">
                <a:ln>
                  <a:noFill/>
                </a:ln>
                <a:solidFill>
                  <a:srgbClr val="FF0000"/>
                </a:solidFill>
                <a:effectLst/>
                <a:uLnTx/>
                <a:uFillTx/>
                <a:latin typeface="+mj-lt"/>
                <a:ea typeface="PS TT Commons" charset="0"/>
                <a:cs typeface="PS TT Commons" charset="0"/>
              </a:rPr>
            </a:br>
            <a:r>
              <a:rPr kumimoji="0" lang="en-US" b="0" i="0" u="none" strike="noStrike" kern="1200" cap="none" spc="0" normalizeH="0" baseline="0" noProof="0" dirty="0">
                <a:ln>
                  <a:noFill/>
                </a:ln>
                <a:solidFill>
                  <a:srgbClr val="FF0000"/>
                </a:solidFill>
                <a:effectLst/>
                <a:uLnTx/>
                <a:uFillTx/>
                <a:latin typeface="+mj-lt"/>
                <a:ea typeface="PS TT Commons" charset="0"/>
                <a:cs typeface="PS TT Commons" charset="0"/>
              </a:rPr>
              <a:t>Work on message 1</a:t>
            </a:r>
          </a:p>
        </p:txBody>
      </p:sp>
      <p:sp>
        <p:nvSpPr>
          <p:cNvPr id="18" name="Speech Bubble: Rectangle with Corners Rounded 17">
            <a:extLst>
              <a:ext uri="{FF2B5EF4-FFF2-40B4-BE49-F238E27FC236}">
                <a16:creationId xmlns:a16="http://schemas.microsoft.com/office/drawing/2014/main" id="{C7BDD56C-225C-0114-27A3-CD9BB7D0119F}"/>
              </a:ext>
            </a:extLst>
          </p:cNvPr>
          <p:cNvSpPr/>
          <p:nvPr/>
        </p:nvSpPr>
        <p:spPr>
          <a:xfrm>
            <a:off x="9331572" y="1177070"/>
            <a:ext cx="2665890" cy="1775957"/>
          </a:xfrm>
          <a:prstGeom prst="wedgeRoundRectCallout">
            <a:avLst>
              <a:gd name="adj1" fmla="val 6828"/>
              <a:gd name="adj2" fmla="val 72496"/>
              <a:gd name="adj3" fmla="val 16667"/>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2400" dirty="0"/>
              <a:t>Message 1 will be processed </a:t>
            </a:r>
            <a:br>
              <a:rPr lang="en-US" sz="2400" dirty="0"/>
            </a:br>
            <a:r>
              <a:rPr lang="en-US" sz="2400" dirty="0"/>
              <a:t>(or partially) processed twice</a:t>
            </a:r>
          </a:p>
        </p:txBody>
      </p:sp>
    </p:spTree>
    <p:extLst>
      <p:ext uri="{BB962C8B-B14F-4D97-AF65-F5344CB8AC3E}">
        <p14:creationId xmlns:p14="http://schemas.microsoft.com/office/powerpoint/2010/main" val="191746592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7" grpId="0" animBg="1"/>
      <p:bldP spid="1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BA3C0-618C-32ED-4A54-63822FC86530}"/>
              </a:ext>
            </a:extLst>
          </p:cNvPr>
          <p:cNvSpPr>
            <a:spLocks noGrp="1"/>
          </p:cNvSpPr>
          <p:nvPr>
            <p:ph type="title"/>
          </p:nvPr>
        </p:nvSpPr>
        <p:spPr/>
        <p:txBody>
          <a:bodyPr/>
          <a:lstStyle/>
          <a:p>
            <a:r>
              <a:rPr lang="en-US" dirty="0"/>
              <a:t>But What If…?</a:t>
            </a:r>
          </a:p>
        </p:txBody>
      </p:sp>
      <p:cxnSp>
        <p:nvCxnSpPr>
          <p:cNvPr id="5" name="Straight Connector 4">
            <a:extLst>
              <a:ext uri="{FF2B5EF4-FFF2-40B4-BE49-F238E27FC236}">
                <a16:creationId xmlns:a16="http://schemas.microsoft.com/office/drawing/2014/main" id="{E6182562-0E1F-E618-4596-0912C11A5CBA}"/>
              </a:ext>
            </a:extLst>
          </p:cNvPr>
          <p:cNvCxnSpPr>
            <a:cxnSpLocks/>
          </p:cNvCxnSpPr>
          <p:nvPr/>
        </p:nvCxnSpPr>
        <p:spPr>
          <a:xfrm>
            <a:off x="-1140886" y="1883637"/>
            <a:ext cx="12494686"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7A1BC6A-7968-5058-65A2-01211F440358}"/>
              </a:ext>
            </a:extLst>
          </p:cNvPr>
          <p:cNvCxnSpPr>
            <a:cxnSpLocks/>
          </p:cNvCxnSpPr>
          <p:nvPr/>
        </p:nvCxnSpPr>
        <p:spPr>
          <a:xfrm>
            <a:off x="-1140886" y="3819816"/>
            <a:ext cx="12494686" cy="0"/>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E12B5C7E-FAB4-4279-0ABB-82DAF1BB5B37}"/>
              </a:ext>
            </a:extLst>
          </p:cNvPr>
          <p:cNvSpPr/>
          <p:nvPr/>
        </p:nvSpPr>
        <p:spPr>
          <a:xfrm>
            <a:off x="-989744" y="2815420"/>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9" name="Straight Arrow Connector 8">
            <a:extLst>
              <a:ext uri="{FF2B5EF4-FFF2-40B4-BE49-F238E27FC236}">
                <a16:creationId xmlns:a16="http://schemas.microsoft.com/office/drawing/2014/main" id="{DEF484C0-1782-5A3B-F6B7-04E56047229E}"/>
              </a:ext>
            </a:extLst>
          </p:cNvPr>
          <p:cNvCxnSpPr>
            <a:cxnSpLocks/>
          </p:cNvCxnSpPr>
          <p:nvPr/>
        </p:nvCxnSpPr>
        <p:spPr>
          <a:xfrm flipH="1" flipV="1">
            <a:off x="-740362"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F2CB678-2D95-FF2A-2CB4-23D9A927856F}"/>
              </a:ext>
            </a:extLst>
          </p:cNvPr>
          <p:cNvSpPr txBox="1"/>
          <p:nvPr/>
        </p:nvSpPr>
        <p:spPr>
          <a:xfrm>
            <a:off x="-1153465" y="5305233"/>
            <a:ext cx="1869911" cy="325240"/>
          </a:xfrm>
          <a:prstGeom prst="rect">
            <a:avLst/>
          </a:prstGeom>
          <a:solidFill>
            <a:schemeClr val="accent2"/>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1</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28" name="TextBox 27">
            <a:extLst>
              <a:ext uri="{FF2B5EF4-FFF2-40B4-BE49-F238E27FC236}">
                <a16:creationId xmlns:a16="http://schemas.microsoft.com/office/drawing/2014/main" id="{406E6906-52FB-9E6C-9373-910BD2E7B592}"/>
              </a:ext>
            </a:extLst>
          </p:cNvPr>
          <p:cNvSpPr txBox="1"/>
          <p:nvPr/>
        </p:nvSpPr>
        <p:spPr>
          <a:xfrm>
            <a:off x="-1418277"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31" name="Straight Arrow Connector 30">
            <a:extLst>
              <a:ext uri="{FF2B5EF4-FFF2-40B4-BE49-F238E27FC236}">
                <a16:creationId xmlns:a16="http://schemas.microsoft.com/office/drawing/2014/main" id="{F5E13A33-4629-FB9A-6478-92BA1D89835F}"/>
              </a:ext>
            </a:extLst>
          </p:cNvPr>
          <p:cNvCxnSpPr>
            <a:cxnSpLocks/>
          </p:cNvCxnSpPr>
          <p:nvPr/>
        </p:nvCxnSpPr>
        <p:spPr>
          <a:xfrm>
            <a:off x="331096"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31130DBF-5BD1-C59C-DA4F-2FEECFBD477D}"/>
              </a:ext>
            </a:extLst>
          </p:cNvPr>
          <p:cNvSpPr txBox="1"/>
          <p:nvPr/>
        </p:nvSpPr>
        <p:spPr>
          <a:xfrm>
            <a:off x="-181781" y="4162716"/>
            <a:ext cx="1199767" cy="882798"/>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Yes!</a:t>
            </a:r>
            <a:b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b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Work on message 1</a:t>
            </a:r>
          </a:p>
        </p:txBody>
      </p:sp>
      <p:sp>
        <p:nvSpPr>
          <p:cNvPr id="36" name="Rectangle 35">
            <a:extLst>
              <a:ext uri="{FF2B5EF4-FFF2-40B4-BE49-F238E27FC236}">
                <a16:creationId xmlns:a16="http://schemas.microsoft.com/office/drawing/2014/main" id="{ABF40AA2-EC0F-2D64-799D-F8555A63EF69}"/>
              </a:ext>
            </a:extLst>
          </p:cNvPr>
          <p:cNvSpPr/>
          <p:nvPr/>
        </p:nvSpPr>
        <p:spPr>
          <a:xfrm>
            <a:off x="217682" y="2825100"/>
            <a:ext cx="7879182" cy="50292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40080" rtlCol="0" anchor="ctr"/>
          <a:lstStyle/>
          <a:p>
            <a:r>
              <a:rPr lang="en-US" dirty="0"/>
              <a:t>Visibility Timeout: Message 1 is invisible to other consumers</a:t>
            </a:r>
          </a:p>
        </p:txBody>
      </p:sp>
      <p:cxnSp>
        <p:nvCxnSpPr>
          <p:cNvPr id="37" name="Straight Arrow Connector 36">
            <a:extLst>
              <a:ext uri="{FF2B5EF4-FFF2-40B4-BE49-F238E27FC236}">
                <a16:creationId xmlns:a16="http://schemas.microsoft.com/office/drawing/2014/main" id="{C1ABC803-CF3B-9BC5-3BA8-1C2106E3F2EC}"/>
              </a:ext>
            </a:extLst>
          </p:cNvPr>
          <p:cNvCxnSpPr>
            <a:cxnSpLocks/>
          </p:cNvCxnSpPr>
          <p:nvPr/>
        </p:nvCxnSpPr>
        <p:spPr>
          <a:xfrm flipH="1" flipV="1">
            <a:off x="2125749"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E884C9A8-8CC6-0209-D34A-6DB2BD0A5341}"/>
              </a:ext>
            </a:extLst>
          </p:cNvPr>
          <p:cNvSpPr txBox="1"/>
          <p:nvPr/>
        </p:nvSpPr>
        <p:spPr>
          <a:xfrm>
            <a:off x="1712646" y="5305233"/>
            <a:ext cx="1869911" cy="325240"/>
          </a:xfrm>
          <a:prstGeom prst="rect">
            <a:avLst/>
          </a:prstGeom>
          <a:solidFill>
            <a:srgbClr val="92D050"/>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2</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39" name="TextBox 38">
            <a:extLst>
              <a:ext uri="{FF2B5EF4-FFF2-40B4-BE49-F238E27FC236}">
                <a16:creationId xmlns:a16="http://schemas.microsoft.com/office/drawing/2014/main" id="{B329F397-2A02-36AC-A464-4679264C905C}"/>
              </a:ext>
            </a:extLst>
          </p:cNvPr>
          <p:cNvSpPr txBox="1"/>
          <p:nvPr/>
        </p:nvSpPr>
        <p:spPr>
          <a:xfrm>
            <a:off x="1543669"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40" name="Straight Arrow Connector 39">
            <a:extLst>
              <a:ext uri="{FF2B5EF4-FFF2-40B4-BE49-F238E27FC236}">
                <a16:creationId xmlns:a16="http://schemas.microsoft.com/office/drawing/2014/main" id="{747660FD-0BD0-6A4C-6684-CA0840356C9F}"/>
              </a:ext>
            </a:extLst>
          </p:cNvPr>
          <p:cNvCxnSpPr>
            <a:cxnSpLocks/>
          </p:cNvCxnSpPr>
          <p:nvPr/>
        </p:nvCxnSpPr>
        <p:spPr>
          <a:xfrm>
            <a:off x="3197207"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075B4026-1E91-1F9B-CF53-CBDF263693D7}"/>
              </a:ext>
            </a:extLst>
          </p:cNvPr>
          <p:cNvSpPr txBox="1"/>
          <p:nvPr/>
        </p:nvSpPr>
        <p:spPr>
          <a:xfrm>
            <a:off x="2597323" y="4441495"/>
            <a:ext cx="1199767" cy="325240"/>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Nope!</a:t>
            </a:r>
          </a:p>
        </p:txBody>
      </p:sp>
      <p:cxnSp>
        <p:nvCxnSpPr>
          <p:cNvPr id="42" name="Straight Arrow Connector 41">
            <a:extLst>
              <a:ext uri="{FF2B5EF4-FFF2-40B4-BE49-F238E27FC236}">
                <a16:creationId xmlns:a16="http://schemas.microsoft.com/office/drawing/2014/main" id="{1F98E738-3412-BD5E-7AC9-8F74457011EF}"/>
              </a:ext>
            </a:extLst>
          </p:cNvPr>
          <p:cNvCxnSpPr>
            <a:cxnSpLocks/>
          </p:cNvCxnSpPr>
          <p:nvPr/>
        </p:nvCxnSpPr>
        <p:spPr>
          <a:xfrm flipH="1" flipV="1">
            <a:off x="4940964"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88E7595-8F5A-CF32-B461-0245B5F94A50}"/>
              </a:ext>
            </a:extLst>
          </p:cNvPr>
          <p:cNvSpPr txBox="1"/>
          <p:nvPr/>
        </p:nvSpPr>
        <p:spPr>
          <a:xfrm>
            <a:off x="4527861" y="5305233"/>
            <a:ext cx="1869911" cy="325240"/>
          </a:xfrm>
          <a:prstGeom prst="rect">
            <a:avLst/>
          </a:prstGeom>
          <a:solidFill>
            <a:schemeClr val="accent6"/>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3</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44" name="TextBox 43">
            <a:extLst>
              <a:ext uri="{FF2B5EF4-FFF2-40B4-BE49-F238E27FC236}">
                <a16:creationId xmlns:a16="http://schemas.microsoft.com/office/drawing/2014/main" id="{E09A99CE-E044-D8D1-E98F-DE70A6DDF7D1}"/>
              </a:ext>
            </a:extLst>
          </p:cNvPr>
          <p:cNvSpPr txBox="1"/>
          <p:nvPr/>
        </p:nvSpPr>
        <p:spPr>
          <a:xfrm>
            <a:off x="4358884"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45" name="Straight Arrow Connector 44">
            <a:extLst>
              <a:ext uri="{FF2B5EF4-FFF2-40B4-BE49-F238E27FC236}">
                <a16:creationId xmlns:a16="http://schemas.microsoft.com/office/drawing/2014/main" id="{0B9A2C86-4ABC-6665-320A-F1AF488E1985}"/>
              </a:ext>
            </a:extLst>
          </p:cNvPr>
          <p:cNvCxnSpPr>
            <a:cxnSpLocks/>
          </p:cNvCxnSpPr>
          <p:nvPr/>
        </p:nvCxnSpPr>
        <p:spPr>
          <a:xfrm>
            <a:off x="6012422"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417AFFCF-0BBA-36B6-8582-9DD2939F81AD}"/>
              </a:ext>
            </a:extLst>
          </p:cNvPr>
          <p:cNvSpPr txBox="1"/>
          <p:nvPr/>
        </p:nvSpPr>
        <p:spPr>
          <a:xfrm>
            <a:off x="5412538" y="4441495"/>
            <a:ext cx="1199767" cy="325240"/>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Nope!</a:t>
            </a:r>
          </a:p>
        </p:txBody>
      </p:sp>
      <p:sp>
        <p:nvSpPr>
          <p:cNvPr id="48" name="TextBox 47">
            <a:extLst>
              <a:ext uri="{FF2B5EF4-FFF2-40B4-BE49-F238E27FC236}">
                <a16:creationId xmlns:a16="http://schemas.microsoft.com/office/drawing/2014/main" id="{566CD8E8-E701-A350-EBB4-371F7F422636}"/>
              </a:ext>
            </a:extLst>
          </p:cNvPr>
          <p:cNvSpPr txBox="1"/>
          <p:nvPr/>
        </p:nvSpPr>
        <p:spPr>
          <a:xfrm>
            <a:off x="6945031" y="5305233"/>
            <a:ext cx="1869911" cy="325240"/>
          </a:xfrm>
          <a:prstGeom prst="rect">
            <a:avLst/>
          </a:prstGeom>
          <a:solidFill>
            <a:schemeClr val="accent2"/>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1</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49" name="Rectangle 48">
            <a:extLst>
              <a:ext uri="{FF2B5EF4-FFF2-40B4-BE49-F238E27FC236}">
                <a16:creationId xmlns:a16="http://schemas.microsoft.com/office/drawing/2014/main" id="{DBA8D2AF-ECF7-9967-FDFA-C92B6116AD56}"/>
              </a:ext>
            </a:extLst>
          </p:cNvPr>
          <p:cNvSpPr/>
          <p:nvPr/>
        </p:nvSpPr>
        <p:spPr>
          <a:xfrm>
            <a:off x="8316178" y="2814698"/>
            <a:ext cx="498764" cy="502920"/>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51" name="Straight Arrow Connector 50">
            <a:extLst>
              <a:ext uri="{FF2B5EF4-FFF2-40B4-BE49-F238E27FC236}">
                <a16:creationId xmlns:a16="http://schemas.microsoft.com/office/drawing/2014/main" id="{722BACA7-2B84-6B0F-EA28-CEC9DB106CAD}"/>
              </a:ext>
            </a:extLst>
          </p:cNvPr>
          <p:cNvCxnSpPr>
            <a:cxnSpLocks/>
          </p:cNvCxnSpPr>
          <p:nvPr/>
        </p:nvCxnSpPr>
        <p:spPr>
          <a:xfrm flipH="1" flipV="1">
            <a:off x="7822612" y="3513190"/>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894FD961-233C-9F79-1ADB-BD1F43EFB6E5}"/>
              </a:ext>
            </a:extLst>
          </p:cNvPr>
          <p:cNvSpPr txBox="1"/>
          <p:nvPr/>
        </p:nvSpPr>
        <p:spPr>
          <a:xfrm>
            <a:off x="7132702" y="4188518"/>
            <a:ext cx="1412144" cy="831195"/>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FF0000"/>
                </a:solidFill>
                <a:effectLst/>
                <a:uLnTx/>
                <a:uFillTx/>
                <a:latin typeface="+mj-lt"/>
                <a:ea typeface="PS TT Commons" charset="0"/>
                <a:cs typeface="PS TT Commons" charset="0"/>
              </a:rPr>
              <a:t>HASN’T finished processing</a:t>
            </a:r>
          </a:p>
        </p:txBody>
      </p:sp>
      <p:sp>
        <p:nvSpPr>
          <p:cNvPr id="54" name="Left Brace 53">
            <a:extLst>
              <a:ext uri="{FF2B5EF4-FFF2-40B4-BE49-F238E27FC236}">
                <a16:creationId xmlns:a16="http://schemas.microsoft.com/office/drawing/2014/main" id="{AC9E2033-DF89-B0E7-F5E4-6BDF17A2B633}"/>
              </a:ext>
            </a:extLst>
          </p:cNvPr>
          <p:cNvSpPr/>
          <p:nvPr/>
        </p:nvSpPr>
        <p:spPr>
          <a:xfrm rot="5400000">
            <a:off x="3981571" y="-1337973"/>
            <a:ext cx="377755" cy="7852829"/>
          </a:xfrm>
          <a:prstGeom prst="leftBrac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TextBox 54">
            <a:extLst>
              <a:ext uri="{FF2B5EF4-FFF2-40B4-BE49-F238E27FC236}">
                <a16:creationId xmlns:a16="http://schemas.microsoft.com/office/drawing/2014/main" id="{17E24D61-3D6E-CE00-BC4A-C49D1D50C787}"/>
              </a:ext>
            </a:extLst>
          </p:cNvPr>
          <p:cNvSpPr txBox="1"/>
          <p:nvPr/>
        </p:nvSpPr>
        <p:spPr>
          <a:xfrm>
            <a:off x="2909929" y="2093980"/>
            <a:ext cx="2494688" cy="338843"/>
          </a:xfrm>
          <a:prstGeom prst="rect">
            <a:avLst/>
          </a:prstGeom>
          <a:solidFill>
            <a:schemeClr val="bg1"/>
          </a:solidFill>
        </p:spPr>
        <p:txBody>
          <a:bodyPr vert="horz" wrap="square" lIns="0" tIns="32970" rIns="65939" bIns="32970" rtlCol="0" anchor="b"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30 seconds by default</a:t>
            </a:r>
          </a:p>
        </p:txBody>
      </p:sp>
      <p:cxnSp>
        <p:nvCxnSpPr>
          <p:cNvPr id="12" name="Straight Arrow Connector 11">
            <a:extLst>
              <a:ext uri="{FF2B5EF4-FFF2-40B4-BE49-F238E27FC236}">
                <a16:creationId xmlns:a16="http://schemas.microsoft.com/office/drawing/2014/main" id="{079FA399-3D56-8C27-4835-EA25CE46AFC7}"/>
              </a:ext>
            </a:extLst>
          </p:cNvPr>
          <p:cNvCxnSpPr>
            <a:cxnSpLocks/>
          </p:cNvCxnSpPr>
          <p:nvPr/>
        </p:nvCxnSpPr>
        <p:spPr>
          <a:xfrm flipH="1" flipV="1">
            <a:off x="9798704" y="3539209"/>
            <a:ext cx="2"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F3A4549-5B96-A02A-9474-49BDE1AC7A55}"/>
              </a:ext>
            </a:extLst>
          </p:cNvPr>
          <p:cNvSpPr txBox="1"/>
          <p:nvPr/>
        </p:nvSpPr>
        <p:spPr>
          <a:xfrm>
            <a:off x="9385601" y="5305233"/>
            <a:ext cx="1869911" cy="325240"/>
          </a:xfrm>
          <a:prstGeom prst="rect">
            <a:avLst/>
          </a:prstGeom>
          <a:solidFill>
            <a:srgbClr val="92D050"/>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lang="en-US" sz="2000" dirty="0">
                <a:solidFill>
                  <a:schemeClr val="bg1"/>
                </a:solidFill>
                <a:latin typeface="Trebuchet MS" panose="020B0603020202020204"/>
                <a:ea typeface="PS TT Commons" charset="0"/>
                <a:cs typeface="PS TT Commons" charset="0"/>
              </a:rPr>
              <a:t>Consumer 2</a:t>
            </a:r>
            <a:endParaRPr kumimoji="0" lang="en-US" sz="2000" b="0" i="0" u="none" strike="noStrike" kern="1200" cap="none" spc="0" normalizeH="0" baseline="0" noProof="0" dirty="0">
              <a:ln>
                <a:noFill/>
              </a:ln>
              <a:solidFill>
                <a:schemeClr val="bg1"/>
              </a:solidFill>
              <a:effectLst/>
              <a:uLnTx/>
              <a:uFillTx/>
              <a:latin typeface="Trebuchet MS" panose="020B0603020202020204"/>
              <a:ea typeface="PS TT Commons" charset="0"/>
              <a:cs typeface="PS TT Commons" charset="0"/>
            </a:endParaRPr>
          </a:p>
        </p:txBody>
      </p:sp>
      <p:sp>
        <p:nvSpPr>
          <p:cNvPr id="14" name="TextBox 13">
            <a:extLst>
              <a:ext uri="{FF2B5EF4-FFF2-40B4-BE49-F238E27FC236}">
                <a16:creationId xmlns:a16="http://schemas.microsoft.com/office/drawing/2014/main" id="{89E61109-71A4-E1B3-6349-338E762B8513}"/>
              </a:ext>
            </a:extLst>
          </p:cNvPr>
          <p:cNvSpPr txBox="1"/>
          <p:nvPr/>
        </p:nvSpPr>
        <p:spPr>
          <a:xfrm>
            <a:off x="9216624" y="4356072"/>
            <a:ext cx="1199767" cy="496087"/>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E5E5E5">
                    <a:lumMod val="10000"/>
                  </a:srgbClr>
                </a:solidFill>
                <a:effectLst/>
                <a:uLnTx/>
                <a:uFillTx/>
                <a:latin typeface="+mj-lt"/>
                <a:ea typeface="PS TT Commons" charset="0"/>
                <a:cs typeface="PS TT Commons" charset="0"/>
              </a:rPr>
              <a:t>Anything available?</a:t>
            </a:r>
          </a:p>
        </p:txBody>
      </p:sp>
      <p:cxnSp>
        <p:nvCxnSpPr>
          <p:cNvPr id="15" name="Straight Arrow Connector 14">
            <a:extLst>
              <a:ext uri="{FF2B5EF4-FFF2-40B4-BE49-F238E27FC236}">
                <a16:creationId xmlns:a16="http://schemas.microsoft.com/office/drawing/2014/main" id="{54A84085-985F-337D-4D2D-29D87EFE9EE7}"/>
              </a:ext>
            </a:extLst>
          </p:cNvPr>
          <p:cNvCxnSpPr>
            <a:cxnSpLocks/>
          </p:cNvCxnSpPr>
          <p:nvPr/>
        </p:nvCxnSpPr>
        <p:spPr>
          <a:xfrm>
            <a:off x="10870162" y="3565429"/>
            <a:ext cx="0" cy="1739804"/>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103EB3B-C463-EE10-D3B1-A89900A95BFE}"/>
              </a:ext>
            </a:extLst>
          </p:cNvPr>
          <p:cNvSpPr txBox="1"/>
          <p:nvPr/>
        </p:nvSpPr>
        <p:spPr>
          <a:xfrm>
            <a:off x="10470482" y="4195898"/>
            <a:ext cx="1199767" cy="778463"/>
          </a:xfrm>
          <a:prstGeom prst="rect">
            <a:avLst/>
          </a:prstGeom>
          <a:solidFill>
            <a:schemeClr val="bg1"/>
          </a:solidFill>
        </p:spPr>
        <p:txBody>
          <a:bodyPr vert="horz" wrap="square" lIns="0" tIns="32970" rIns="65939" bIns="32970" rtlCol="0" anchor="t" anchorCtr="0">
            <a:noAutofit/>
          </a:bodyPr>
          <a:lstStyle/>
          <a:p>
            <a:pPr marL="0" marR="0" indent="0" algn="ctr" defTabSz="439502" rtl="0" eaLnBrk="1" fontAlgn="auto" latinLnBrk="0" hangingPunct="1">
              <a:lnSpc>
                <a:spcPct val="85000"/>
              </a:lnSpc>
              <a:spcBef>
                <a:spcPct val="0"/>
              </a:spcBef>
              <a:spcAft>
                <a:spcPts val="0"/>
              </a:spcAft>
              <a:buClrTx/>
              <a:buSzTx/>
              <a:buFontTx/>
              <a:buNone/>
              <a:tabLst/>
            </a:pPr>
            <a:r>
              <a:rPr kumimoji="0" lang="en-US" b="0" i="0" u="none" strike="noStrike" kern="1200" cap="none" spc="0" normalizeH="0" baseline="0" noProof="0" dirty="0">
                <a:ln>
                  <a:noFill/>
                </a:ln>
                <a:solidFill>
                  <a:srgbClr val="FF0000"/>
                </a:solidFill>
                <a:effectLst/>
                <a:uLnTx/>
                <a:uFillTx/>
                <a:latin typeface="+mj-lt"/>
                <a:ea typeface="PS TT Commons" charset="0"/>
                <a:cs typeface="PS TT Commons" charset="0"/>
              </a:rPr>
              <a:t>Yes!</a:t>
            </a:r>
            <a:br>
              <a:rPr kumimoji="0" lang="en-US" b="0" i="0" u="none" strike="noStrike" kern="1200" cap="none" spc="0" normalizeH="0" baseline="0" noProof="0" dirty="0">
                <a:ln>
                  <a:noFill/>
                </a:ln>
                <a:solidFill>
                  <a:srgbClr val="FF0000"/>
                </a:solidFill>
                <a:effectLst/>
                <a:uLnTx/>
                <a:uFillTx/>
                <a:latin typeface="+mj-lt"/>
                <a:ea typeface="PS TT Commons" charset="0"/>
                <a:cs typeface="PS TT Commons" charset="0"/>
              </a:rPr>
            </a:br>
            <a:r>
              <a:rPr kumimoji="0" lang="en-US" b="0" i="0" u="none" strike="noStrike" kern="1200" cap="none" spc="0" normalizeH="0" baseline="0" noProof="0" dirty="0">
                <a:ln>
                  <a:noFill/>
                </a:ln>
                <a:solidFill>
                  <a:srgbClr val="FF0000"/>
                </a:solidFill>
                <a:effectLst/>
                <a:uLnTx/>
                <a:uFillTx/>
                <a:latin typeface="+mj-lt"/>
                <a:ea typeface="PS TT Commons" charset="0"/>
                <a:cs typeface="PS TT Commons" charset="0"/>
              </a:rPr>
              <a:t>Work on message 1</a:t>
            </a:r>
          </a:p>
        </p:txBody>
      </p:sp>
      <p:sp>
        <p:nvSpPr>
          <p:cNvPr id="18" name="Speech Bubble: Rectangle with Corners Rounded 17">
            <a:extLst>
              <a:ext uri="{FF2B5EF4-FFF2-40B4-BE49-F238E27FC236}">
                <a16:creationId xmlns:a16="http://schemas.microsoft.com/office/drawing/2014/main" id="{C7BDD56C-225C-0114-27A3-CD9BB7D0119F}"/>
              </a:ext>
            </a:extLst>
          </p:cNvPr>
          <p:cNvSpPr/>
          <p:nvPr/>
        </p:nvSpPr>
        <p:spPr>
          <a:xfrm>
            <a:off x="8147292" y="179298"/>
            <a:ext cx="3800672" cy="2402117"/>
          </a:xfrm>
          <a:prstGeom prst="wedgeRoundRectCallout">
            <a:avLst>
              <a:gd name="adj1" fmla="val -81760"/>
              <a:gd name="adj2" fmla="val 55150"/>
              <a:gd name="adj3" fmla="val 16667"/>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2400" dirty="0"/>
              <a:t>May need to increase visibility timeout to something more reasonable for your app  </a:t>
            </a:r>
            <a:r>
              <a:rPr lang="en-US" dirty="0"/>
              <a:t>(Consumer can also update programmatically)</a:t>
            </a:r>
          </a:p>
        </p:txBody>
      </p:sp>
    </p:spTree>
    <p:extLst>
      <p:ext uri="{BB962C8B-B14F-4D97-AF65-F5344CB8AC3E}">
        <p14:creationId xmlns:p14="http://schemas.microsoft.com/office/powerpoint/2010/main" val="14314813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5B6A5A3-1572-9A0B-34C5-1C3153DD930E}"/>
              </a:ext>
            </a:extLst>
          </p:cNvPr>
          <p:cNvSpPr>
            <a:spLocks noGrp="1"/>
          </p:cNvSpPr>
          <p:nvPr>
            <p:ph type="title"/>
          </p:nvPr>
        </p:nvSpPr>
        <p:spPr/>
        <p:txBody>
          <a:bodyPr/>
          <a:lstStyle/>
          <a:p>
            <a:r>
              <a:rPr lang="en-US" dirty="0"/>
              <a:t>Auto Scaling with </a:t>
            </a:r>
            <a:r>
              <a:rPr lang="en-US" dirty="0" err="1"/>
              <a:t>SQS</a:t>
            </a:r>
            <a:endParaRPr lang="en-US" dirty="0"/>
          </a:p>
        </p:txBody>
      </p:sp>
      <p:pic>
        <p:nvPicPr>
          <p:cNvPr id="11" name="Graphic 29">
            <a:extLst>
              <a:ext uri="{FF2B5EF4-FFF2-40B4-BE49-F238E27FC236}">
                <a16:creationId xmlns:a16="http://schemas.microsoft.com/office/drawing/2014/main" id="{C5DC731E-9AF0-6DA7-883A-22E2FF1DF7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3394" y="3030185"/>
            <a:ext cx="1716512" cy="171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Graphic 60">
            <a:extLst>
              <a:ext uri="{FF2B5EF4-FFF2-40B4-BE49-F238E27FC236}">
                <a16:creationId xmlns:a16="http://schemas.microsoft.com/office/drawing/2014/main" id="{4FEC1E7E-D897-C141-C63C-DF4FD28C25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9616" y="2224909"/>
            <a:ext cx="1298124" cy="1298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13">
            <a:extLst>
              <a:ext uri="{FF2B5EF4-FFF2-40B4-BE49-F238E27FC236}">
                <a16:creationId xmlns:a16="http://schemas.microsoft.com/office/drawing/2014/main" id="{B1618DED-094A-2816-4553-5D40BC8C3A39}"/>
              </a:ext>
            </a:extLst>
          </p:cNvPr>
          <p:cNvSpPr txBox="1"/>
          <p:nvPr/>
        </p:nvSpPr>
        <p:spPr>
          <a:xfrm>
            <a:off x="3332162" y="3473592"/>
            <a:ext cx="1631041"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EC2 Instance</a:t>
            </a:r>
          </a:p>
        </p:txBody>
      </p:sp>
      <p:pic>
        <p:nvPicPr>
          <p:cNvPr id="15" name="Graphic 60">
            <a:extLst>
              <a:ext uri="{FF2B5EF4-FFF2-40B4-BE49-F238E27FC236}">
                <a16:creationId xmlns:a16="http://schemas.microsoft.com/office/drawing/2014/main" id="{0A386258-D6CE-4D74-AEBC-253BA8394A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9616" y="4034750"/>
            <a:ext cx="1298124" cy="1298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5">
            <a:extLst>
              <a:ext uri="{FF2B5EF4-FFF2-40B4-BE49-F238E27FC236}">
                <a16:creationId xmlns:a16="http://schemas.microsoft.com/office/drawing/2014/main" id="{C0FFEC88-5704-35F0-B68B-21F4EF99316E}"/>
              </a:ext>
            </a:extLst>
          </p:cNvPr>
          <p:cNvSpPr txBox="1"/>
          <p:nvPr/>
        </p:nvSpPr>
        <p:spPr>
          <a:xfrm>
            <a:off x="3343157" y="5332874"/>
            <a:ext cx="1631041"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EC2 Instance</a:t>
            </a:r>
          </a:p>
        </p:txBody>
      </p:sp>
      <p:sp>
        <p:nvSpPr>
          <p:cNvPr id="17" name="Rectangle 16">
            <a:extLst>
              <a:ext uri="{FF2B5EF4-FFF2-40B4-BE49-F238E27FC236}">
                <a16:creationId xmlns:a16="http://schemas.microsoft.com/office/drawing/2014/main" id="{063CF46A-9677-8EB0-AEAC-CC1688E2F8E7}"/>
              </a:ext>
            </a:extLst>
          </p:cNvPr>
          <p:cNvSpPr/>
          <p:nvPr/>
        </p:nvSpPr>
        <p:spPr>
          <a:xfrm>
            <a:off x="3027963" y="1880544"/>
            <a:ext cx="2193471" cy="4015794"/>
          </a:xfrm>
          <a:prstGeom prst="rect">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04040"/>
              </a:solidFill>
              <a:effectLst/>
              <a:uLnTx/>
              <a:uFillTx/>
              <a:latin typeface="Trebuchet MS" panose="020B0603020202020204"/>
              <a:ea typeface="+mn-ea"/>
              <a:cs typeface="+mn-cs"/>
            </a:endParaRPr>
          </a:p>
        </p:txBody>
      </p:sp>
      <p:pic>
        <p:nvPicPr>
          <p:cNvPr id="18" name="Graphic 29">
            <a:extLst>
              <a:ext uri="{FF2B5EF4-FFF2-40B4-BE49-F238E27FC236}">
                <a16:creationId xmlns:a16="http://schemas.microsoft.com/office/drawing/2014/main" id="{F632AC85-41CB-EC61-0F79-55FE7D81D6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57762" y="1661445"/>
            <a:ext cx="785395" cy="785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a:extLst>
              <a:ext uri="{FF2B5EF4-FFF2-40B4-BE49-F238E27FC236}">
                <a16:creationId xmlns:a16="http://schemas.microsoft.com/office/drawing/2014/main" id="{93189260-92BE-56DA-6AB8-81BE28F59717}"/>
              </a:ext>
            </a:extLst>
          </p:cNvPr>
          <p:cNvSpPr txBox="1"/>
          <p:nvPr/>
        </p:nvSpPr>
        <p:spPr>
          <a:xfrm>
            <a:off x="3027963" y="5938792"/>
            <a:ext cx="2193471"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Auto Scaling Group</a:t>
            </a:r>
          </a:p>
        </p:txBody>
      </p:sp>
      <p:cxnSp>
        <p:nvCxnSpPr>
          <p:cNvPr id="21" name="Straight Arrow Connector 20">
            <a:extLst>
              <a:ext uri="{FF2B5EF4-FFF2-40B4-BE49-F238E27FC236}">
                <a16:creationId xmlns:a16="http://schemas.microsoft.com/office/drawing/2014/main" id="{25DC85CF-5F92-446F-8216-2814D44ACDAD}"/>
              </a:ext>
            </a:extLst>
          </p:cNvPr>
          <p:cNvCxnSpPr>
            <a:cxnSpLocks/>
            <a:stCxn id="17" idx="3"/>
            <a:endCxn id="11" idx="1"/>
          </p:cNvCxnSpPr>
          <p:nvPr/>
        </p:nvCxnSpPr>
        <p:spPr>
          <a:xfrm>
            <a:off x="5221434" y="3888441"/>
            <a:ext cx="1721960"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A2A674B6-3ABA-FC39-2FE5-A3E3FD07BDCA}"/>
              </a:ext>
            </a:extLst>
          </p:cNvPr>
          <p:cNvSpPr txBox="1"/>
          <p:nvPr/>
        </p:nvSpPr>
        <p:spPr>
          <a:xfrm>
            <a:off x="6866694" y="4380679"/>
            <a:ext cx="1869911" cy="366018"/>
          </a:xfrm>
          <a:prstGeom prst="rect">
            <a:avLst/>
          </a:prstGeom>
          <a:no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SQS Queue</a:t>
            </a:r>
          </a:p>
        </p:txBody>
      </p:sp>
      <p:pic>
        <p:nvPicPr>
          <p:cNvPr id="29" name="Picture 28" descr="Logo, icon&#10;&#10;Description automatically generated">
            <a:extLst>
              <a:ext uri="{FF2B5EF4-FFF2-40B4-BE49-F238E27FC236}">
                <a16:creationId xmlns:a16="http://schemas.microsoft.com/office/drawing/2014/main" id="{BDB92C08-64B3-26BA-7A6D-C85986EB681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89900" y="2039438"/>
            <a:ext cx="1716513" cy="1716513"/>
          </a:xfrm>
          <a:prstGeom prst="rect">
            <a:avLst/>
          </a:prstGeom>
        </p:spPr>
      </p:pic>
      <p:sp>
        <p:nvSpPr>
          <p:cNvPr id="30" name="Speech Bubble: Rectangle with Corners Rounded 29">
            <a:extLst>
              <a:ext uri="{FF2B5EF4-FFF2-40B4-BE49-F238E27FC236}">
                <a16:creationId xmlns:a16="http://schemas.microsoft.com/office/drawing/2014/main" id="{3516EFEB-4444-AA29-9CBD-2DE2AF4712FE}"/>
              </a:ext>
            </a:extLst>
          </p:cNvPr>
          <p:cNvSpPr/>
          <p:nvPr/>
        </p:nvSpPr>
        <p:spPr>
          <a:xfrm>
            <a:off x="5691635" y="5319859"/>
            <a:ext cx="3472402" cy="1152958"/>
          </a:xfrm>
          <a:prstGeom prst="wedgeRoundRectCallout">
            <a:avLst>
              <a:gd name="adj1" fmla="val -64454"/>
              <a:gd name="adj2" fmla="val 14958"/>
              <a:gd name="adj3" fmla="val 16667"/>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2400" dirty="0"/>
              <a:t>Help!  We need more processing power!</a:t>
            </a:r>
          </a:p>
        </p:txBody>
      </p:sp>
    </p:spTree>
    <p:extLst>
      <p:ext uri="{BB962C8B-B14F-4D97-AF65-F5344CB8AC3E}">
        <p14:creationId xmlns:p14="http://schemas.microsoft.com/office/powerpoint/2010/main" val="2937893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17" grpId="0" animBg="1"/>
      <p:bldP spid="20" grpId="0"/>
      <p:bldP spid="22" grpId="0"/>
      <p:bldP spid="30"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5B6A5A3-1572-9A0B-34C5-1C3153DD930E}"/>
              </a:ext>
            </a:extLst>
          </p:cNvPr>
          <p:cNvSpPr>
            <a:spLocks noGrp="1"/>
          </p:cNvSpPr>
          <p:nvPr>
            <p:ph type="title"/>
          </p:nvPr>
        </p:nvSpPr>
        <p:spPr/>
        <p:txBody>
          <a:bodyPr/>
          <a:lstStyle/>
          <a:p>
            <a:r>
              <a:rPr lang="en-US" dirty="0"/>
              <a:t>Auto Scaling with </a:t>
            </a:r>
            <a:r>
              <a:rPr lang="en-US" dirty="0" err="1"/>
              <a:t>SQS</a:t>
            </a:r>
            <a:endParaRPr lang="en-US" dirty="0"/>
          </a:p>
        </p:txBody>
      </p:sp>
      <p:pic>
        <p:nvPicPr>
          <p:cNvPr id="11" name="Graphic 29">
            <a:extLst>
              <a:ext uri="{FF2B5EF4-FFF2-40B4-BE49-F238E27FC236}">
                <a16:creationId xmlns:a16="http://schemas.microsoft.com/office/drawing/2014/main" id="{C5DC731E-9AF0-6DA7-883A-22E2FF1DF7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3394" y="1954423"/>
            <a:ext cx="1716512" cy="1716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Graphic 60">
            <a:extLst>
              <a:ext uri="{FF2B5EF4-FFF2-40B4-BE49-F238E27FC236}">
                <a16:creationId xmlns:a16="http://schemas.microsoft.com/office/drawing/2014/main" id="{4FEC1E7E-D897-C141-C63C-DF4FD28C25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9616" y="2224909"/>
            <a:ext cx="1298124" cy="1298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13">
            <a:extLst>
              <a:ext uri="{FF2B5EF4-FFF2-40B4-BE49-F238E27FC236}">
                <a16:creationId xmlns:a16="http://schemas.microsoft.com/office/drawing/2014/main" id="{B1618DED-094A-2816-4553-5D40BC8C3A39}"/>
              </a:ext>
            </a:extLst>
          </p:cNvPr>
          <p:cNvSpPr txBox="1"/>
          <p:nvPr/>
        </p:nvSpPr>
        <p:spPr>
          <a:xfrm>
            <a:off x="3332162" y="3473592"/>
            <a:ext cx="1631041"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EC2 Instance</a:t>
            </a:r>
          </a:p>
        </p:txBody>
      </p:sp>
      <p:pic>
        <p:nvPicPr>
          <p:cNvPr id="15" name="Graphic 60">
            <a:extLst>
              <a:ext uri="{FF2B5EF4-FFF2-40B4-BE49-F238E27FC236}">
                <a16:creationId xmlns:a16="http://schemas.microsoft.com/office/drawing/2014/main" id="{0A386258-D6CE-4D74-AEBC-253BA8394A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9616" y="4034750"/>
            <a:ext cx="1298124" cy="1298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5">
            <a:extLst>
              <a:ext uri="{FF2B5EF4-FFF2-40B4-BE49-F238E27FC236}">
                <a16:creationId xmlns:a16="http://schemas.microsoft.com/office/drawing/2014/main" id="{C0FFEC88-5704-35F0-B68B-21F4EF99316E}"/>
              </a:ext>
            </a:extLst>
          </p:cNvPr>
          <p:cNvSpPr txBox="1"/>
          <p:nvPr/>
        </p:nvSpPr>
        <p:spPr>
          <a:xfrm>
            <a:off x="3343157" y="5332874"/>
            <a:ext cx="1631041"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EC2 Instance</a:t>
            </a:r>
          </a:p>
        </p:txBody>
      </p:sp>
      <p:sp>
        <p:nvSpPr>
          <p:cNvPr id="17" name="Rectangle 16">
            <a:extLst>
              <a:ext uri="{FF2B5EF4-FFF2-40B4-BE49-F238E27FC236}">
                <a16:creationId xmlns:a16="http://schemas.microsoft.com/office/drawing/2014/main" id="{063CF46A-9677-8EB0-AEAC-CC1688E2F8E7}"/>
              </a:ext>
            </a:extLst>
          </p:cNvPr>
          <p:cNvSpPr/>
          <p:nvPr/>
        </p:nvSpPr>
        <p:spPr>
          <a:xfrm>
            <a:off x="3027963" y="1880544"/>
            <a:ext cx="2193471" cy="4015794"/>
          </a:xfrm>
          <a:prstGeom prst="rect">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404040"/>
              </a:solidFill>
              <a:effectLst/>
              <a:uLnTx/>
              <a:uFillTx/>
              <a:latin typeface="Trebuchet MS" panose="020B0603020202020204"/>
              <a:ea typeface="+mn-ea"/>
              <a:cs typeface="+mn-cs"/>
            </a:endParaRPr>
          </a:p>
        </p:txBody>
      </p:sp>
      <p:pic>
        <p:nvPicPr>
          <p:cNvPr id="18" name="Graphic 29">
            <a:extLst>
              <a:ext uri="{FF2B5EF4-FFF2-40B4-BE49-F238E27FC236}">
                <a16:creationId xmlns:a16="http://schemas.microsoft.com/office/drawing/2014/main" id="{F632AC85-41CB-EC61-0F79-55FE7D81D6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57762" y="1661445"/>
            <a:ext cx="785395" cy="7853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a:extLst>
              <a:ext uri="{FF2B5EF4-FFF2-40B4-BE49-F238E27FC236}">
                <a16:creationId xmlns:a16="http://schemas.microsoft.com/office/drawing/2014/main" id="{93189260-92BE-56DA-6AB8-81BE28F59717}"/>
              </a:ext>
            </a:extLst>
          </p:cNvPr>
          <p:cNvSpPr txBox="1"/>
          <p:nvPr/>
        </p:nvSpPr>
        <p:spPr>
          <a:xfrm>
            <a:off x="3027963" y="5938792"/>
            <a:ext cx="2193471"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Auto Scaling Group</a:t>
            </a:r>
          </a:p>
        </p:txBody>
      </p:sp>
      <p:cxnSp>
        <p:nvCxnSpPr>
          <p:cNvPr id="21" name="Straight Arrow Connector 20">
            <a:extLst>
              <a:ext uri="{FF2B5EF4-FFF2-40B4-BE49-F238E27FC236}">
                <a16:creationId xmlns:a16="http://schemas.microsoft.com/office/drawing/2014/main" id="{25DC85CF-5F92-446F-8216-2814D44ACDAD}"/>
              </a:ext>
            </a:extLst>
          </p:cNvPr>
          <p:cNvCxnSpPr>
            <a:cxnSpLocks/>
            <a:endCxn id="11" idx="1"/>
          </p:cNvCxnSpPr>
          <p:nvPr/>
        </p:nvCxnSpPr>
        <p:spPr>
          <a:xfrm>
            <a:off x="5221434" y="2812679"/>
            <a:ext cx="1721960"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A2A674B6-3ABA-FC39-2FE5-A3E3FD07BDCA}"/>
              </a:ext>
            </a:extLst>
          </p:cNvPr>
          <p:cNvSpPr txBox="1"/>
          <p:nvPr/>
        </p:nvSpPr>
        <p:spPr>
          <a:xfrm>
            <a:off x="6866694" y="3304917"/>
            <a:ext cx="1869911" cy="366018"/>
          </a:xfrm>
          <a:prstGeom prst="rect">
            <a:avLst/>
          </a:prstGeom>
          <a:no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SQS Queue</a:t>
            </a:r>
          </a:p>
        </p:txBody>
      </p:sp>
      <p:pic>
        <p:nvPicPr>
          <p:cNvPr id="2" name="Graphic 17">
            <a:extLst>
              <a:ext uri="{FF2B5EF4-FFF2-40B4-BE49-F238E27FC236}">
                <a16:creationId xmlns:a16="http://schemas.microsoft.com/office/drawing/2014/main" id="{786605E3-0B34-5C7D-49F1-7C33350ACE6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62703" y="4266315"/>
            <a:ext cx="1077892" cy="1077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Arrow Connector 2">
            <a:extLst>
              <a:ext uri="{FF2B5EF4-FFF2-40B4-BE49-F238E27FC236}">
                <a16:creationId xmlns:a16="http://schemas.microsoft.com/office/drawing/2014/main" id="{D9973B09-C472-D61A-49B0-C4DBC2558862}"/>
              </a:ext>
            </a:extLst>
          </p:cNvPr>
          <p:cNvCxnSpPr>
            <a:cxnSpLocks/>
            <a:stCxn id="2" idx="1"/>
          </p:cNvCxnSpPr>
          <p:nvPr/>
        </p:nvCxnSpPr>
        <p:spPr>
          <a:xfrm flipH="1">
            <a:off x="5221434" y="4805261"/>
            <a:ext cx="2041269"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155DC650-E21E-83E5-F321-6FBE61456BBF}"/>
              </a:ext>
            </a:extLst>
          </p:cNvPr>
          <p:cNvSpPr txBox="1"/>
          <p:nvPr/>
        </p:nvSpPr>
        <p:spPr>
          <a:xfrm>
            <a:off x="5352961" y="5518379"/>
            <a:ext cx="4897375" cy="755202"/>
          </a:xfrm>
          <a:prstGeom prst="rect">
            <a:avLst/>
          </a:prstGeom>
          <a:no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CloudWatch alarm that </a:t>
            </a:r>
            <a:b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b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uses a metric </a:t>
            </a:r>
            <a:b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b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(queue length/# of instances)</a:t>
            </a:r>
          </a:p>
        </p:txBody>
      </p:sp>
      <p:sp>
        <p:nvSpPr>
          <p:cNvPr id="8" name="TextBox 7">
            <a:extLst>
              <a:ext uri="{FF2B5EF4-FFF2-40B4-BE49-F238E27FC236}">
                <a16:creationId xmlns:a16="http://schemas.microsoft.com/office/drawing/2014/main" id="{021521F9-1B05-5AD5-6907-0F4F3CBE956F}"/>
              </a:ext>
            </a:extLst>
          </p:cNvPr>
          <p:cNvSpPr txBox="1"/>
          <p:nvPr/>
        </p:nvSpPr>
        <p:spPr>
          <a:xfrm>
            <a:off x="5221434" y="4251501"/>
            <a:ext cx="2193471" cy="538946"/>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ALARM! Spin up </a:t>
            </a:r>
            <a:b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b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more instances!</a:t>
            </a:r>
          </a:p>
        </p:txBody>
      </p:sp>
      <p:pic>
        <p:nvPicPr>
          <p:cNvPr id="10" name="Picture 9" descr="Logo, icon&#10;&#10;Description automatically generated">
            <a:extLst>
              <a:ext uri="{FF2B5EF4-FFF2-40B4-BE49-F238E27FC236}">
                <a16:creationId xmlns:a16="http://schemas.microsoft.com/office/drawing/2014/main" id="{DB207A89-47CD-E808-1E23-6E7D18238DD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55929" y="969557"/>
            <a:ext cx="1716513" cy="1716513"/>
          </a:xfrm>
          <a:prstGeom prst="rect">
            <a:avLst/>
          </a:prstGeom>
        </p:spPr>
      </p:pic>
      <p:sp>
        <p:nvSpPr>
          <p:cNvPr id="6" name="Speech Bubble: Rectangle with Corners Rounded 5">
            <a:extLst>
              <a:ext uri="{FF2B5EF4-FFF2-40B4-BE49-F238E27FC236}">
                <a16:creationId xmlns:a16="http://schemas.microsoft.com/office/drawing/2014/main" id="{47AAB186-E429-A4CC-1D4F-B45475C7DB1B}"/>
              </a:ext>
            </a:extLst>
          </p:cNvPr>
          <p:cNvSpPr/>
          <p:nvPr/>
        </p:nvSpPr>
        <p:spPr>
          <a:xfrm>
            <a:off x="6964471" y="6310968"/>
            <a:ext cx="5056853" cy="445920"/>
          </a:xfrm>
          <a:prstGeom prst="wedgeRoundRectCallout">
            <a:avLst>
              <a:gd name="adj1" fmla="val 1708"/>
              <a:gd name="adj2" fmla="val -125307"/>
              <a:gd name="adj3" fmla="val 16667"/>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t>Example: </a:t>
            </a:r>
            <a:r>
              <a:rPr lang="en-US" dirty="0" err="1">
                <a:latin typeface="Courier New" panose="02070309020205020404" pitchFamily="49" charset="0"/>
                <a:cs typeface="Courier New" panose="02070309020205020404" pitchFamily="49" charset="0"/>
              </a:rPr>
              <a:t>ApproximateNumberOfMessages</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225742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4F764B5-8BE8-D0BF-0EA9-F11EC3332915}"/>
              </a:ext>
            </a:extLst>
          </p:cNvPr>
          <p:cNvSpPr>
            <a:spLocks noGrp="1"/>
          </p:cNvSpPr>
          <p:nvPr>
            <p:ph type="body" sz="quarter" idx="10"/>
          </p:nvPr>
        </p:nvSpPr>
        <p:spPr/>
        <p:txBody>
          <a:bodyPr/>
          <a:lstStyle/>
          <a:p>
            <a:pPr>
              <a:spcBef>
                <a:spcPts val="900"/>
              </a:spcBef>
            </a:pPr>
            <a:r>
              <a:rPr lang="en-US" sz="2800" dirty="0">
                <a:latin typeface="+mj-lt"/>
              </a:rPr>
              <a:t>Unlimited queues and messages</a:t>
            </a:r>
          </a:p>
          <a:p>
            <a:pPr lvl="1">
              <a:spcBef>
                <a:spcPts val="900"/>
              </a:spcBef>
            </a:pPr>
            <a:r>
              <a:rPr lang="en-US" sz="2200" dirty="0">
                <a:latin typeface="+mj-lt"/>
              </a:rPr>
              <a:t>To prioritize queues, create multiple</a:t>
            </a:r>
          </a:p>
          <a:p>
            <a:pPr>
              <a:spcBef>
                <a:spcPts val="900"/>
              </a:spcBef>
            </a:pPr>
            <a:r>
              <a:rPr lang="en-US" sz="2800" dirty="0">
                <a:latin typeface="+mj-lt"/>
              </a:rPr>
              <a:t>Message payloads of 256KB in any text format, retained for 14 days</a:t>
            </a:r>
          </a:p>
          <a:p>
            <a:pPr>
              <a:spcBef>
                <a:spcPts val="900"/>
              </a:spcBef>
            </a:pPr>
            <a:r>
              <a:rPr lang="en-US" sz="2800" dirty="0">
                <a:latin typeface="+mj-lt"/>
              </a:rPr>
              <a:t>Batching (1 batch = 10 messages)</a:t>
            </a:r>
          </a:p>
          <a:p>
            <a:pPr lvl="1">
              <a:spcBef>
                <a:spcPts val="900"/>
              </a:spcBef>
            </a:pPr>
            <a:r>
              <a:rPr lang="en-US" sz="2200" dirty="0">
                <a:latin typeface="+mj-lt"/>
              </a:rPr>
              <a:t>Send, receive or delete in batches</a:t>
            </a:r>
          </a:p>
          <a:p>
            <a:pPr lvl="1">
              <a:spcBef>
                <a:spcPts val="900"/>
              </a:spcBef>
            </a:pPr>
            <a:r>
              <a:rPr lang="en-US" sz="2200" dirty="0">
                <a:latin typeface="+mj-lt"/>
              </a:rPr>
              <a:t>A batch costs the same as a single message so helps with cost savings</a:t>
            </a:r>
          </a:p>
        </p:txBody>
      </p:sp>
      <p:sp>
        <p:nvSpPr>
          <p:cNvPr id="4" name="Content Placeholder 3">
            <a:extLst>
              <a:ext uri="{FF2B5EF4-FFF2-40B4-BE49-F238E27FC236}">
                <a16:creationId xmlns:a16="http://schemas.microsoft.com/office/drawing/2014/main" id="{AD68BFBE-E4E9-E033-59A6-AA27716E46EB}"/>
              </a:ext>
            </a:extLst>
          </p:cNvPr>
          <p:cNvSpPr>
            <a:spLocks noGrp="1"/>
          </p:cNvSpPr>
          <p:nvPr>
            <p:ph sz="quarter" idx="14"/>
          </p:nvPr>
        </p:nvSpPr>
        <p:spPr/>
        <p:txBody>
          <a:bodyPr/>
          <a:lstStyle/>
          <a:p>
            <a:r>
              <a:rPr lang="en-US" dirty="0"/>
              <a:t>Other Notes About </a:t>
            </a:r>
            <a:r>
              <a:rPr lang="en-US" dirty="0" err="1"/>
              <a:t>SQS</a:t>
            </a:r>
            <a:endParaRPr lang="en-US" dirty="0"/>
          </a:p>
        </p:txBody>
      </p:sp>
    </p:spTree>
    <p:extLst>
      <p:ext uri="{BB962C8B-B14F-4D97-AF65-F5344CB8AC3E}">
        <p14:creationId xmlns:p14="http://schemas.microsoft.com/office/powerpoint/2010/main" val="742288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4F764B5-8BE8-D0BF-0EA9-F11EC3332915}"/>
              </a:ext>
            </a:extLst>
          </p:cNvPr>
          <p:cNvSpPr>
            <a:spLocks noGrp="1"/>
          </p:cNvSpPr>
          <p:nvPr>
            <p:ph type="body" sz="quarter" idx="10"/>
          </p:nvPr>
        </p:nvSpPr>
        <p:spPr/>
        <p:txBody>
          <a:bodyPr/>
          <a:lstStyle/>
          <a:p>
            <a:pPr>
              <a:spcBef>
                <a:spcPts val="900"/>
              </a:spcBef>
            </a:pPr>
            <a:r>
              <a:rPr lang="en-US" sz="2800" dirty="0">
                <a:latin typeface="+mj-lt"/>
              </a:rPr>
              <a:t>Long polling</a:t>
            </a:r>
          </a:p>
          <a:p>
            <a:pPr lvl="1">
              <a:spcBef>
                <a:spcPts val="900"/>
              </a:spcBef>
            </a:pPr>
            <a:r>
              <a:rPr lang="en-US" sz="2200" dirty="0">
                <a:latin typeface="+mj-lt"/>
              </a:rPr>
              <a:t>When the queue is empty, wait 20 seconds to poll again</a:t>
            </a:r>
          </a:p>
          <a:p>
            <a:pPr lvl="1">
              <a:spcBef>
                <a:spcPts val="900"/>
              </a:spcBef>
            </a:pPr>
            <a:r>
              <a:rPr lang="en-US" sz="2200" dirty="0">
                <a:latin typeface="+mj-lt"/>
              </a:rPr>
              <a:t>Reduces extraneous polling and minimizes cost</a:t>
            </a:r>
          </a:p>
          <a:p>
            <a:pPr>
              <a:spcBef>
                <a:spcPts val="900"/>
              </a:spcBef>
            </a:pPr>
            <a:r>
              <a:rPr lang="en-US" sz="2800" dirty="0">
                <a:latin typeface="+mj-lt"/>
              </a:rPr>
              <a:t>Dead Letter Queues</a:t>
            </a:r>
          </a:p>
          <a:p>
            <a:pPr lvl="1">
              <a:spcBef>
                <a:spcPts val="900"/>
              </a:spcBef>
            </a:pPr>
            <a:r>
              <a:rPr lang="en-US" sz="2200" dirty="0">
                <a:latin typeface="+mj-lt"/>
              </a:rPr>
              <a:t>Messages that failed to process in the “regular” queue can be moved to a Dead Letter Queue to be handled separately</a:t>
            </a:r>
          </a:p>
        </p:txBody>
      </p:sp>
      <p:sp>
        <p:nvSpPr>
          <p:cNvPr id="4" name="Content Placeholder 3">
            <a:extLst>
              <a:ext uri="{FF2B5EF4-FFF2-40B4-BE49-F238E27FC236}">
                <a16:creationId xmlns:a16="http://schemas.microsoft.com/office/drawing/2014/main" id="{AD68BFBE-E4E9-E033-59A6-AA27716E46EB}"/>
              </a:ext>
            </a:extLst>
          </p:cNvPr>
          <p:cNvSpPr>
            <a:spLocks noGrp="1"/>
          </p:cNvSpPr>
          <p:nvPr>
            <p:ph sz="quarter" idx="14"/>
          </p:nvPr>
        </p:nvSpPr>
        <p:spPr/>
        <p:txBody>
          <a:bodyPr/>
          <a:lstStyle/>
          <a:p>
            <a:r>
              <a:rPr lang="en-US" dirty="0" err="1"/>
              <a:t>SQS</a:t>
            </a:r>
            <a:r>
              <a:rPr lang="en-US" dirty="0"/>
              <a:t> Functionality (cont.)</a:t>
            </a:r>
          </a:p>
        </p:txBody>
      </p:sp>
    </p:spTree>
    <p:extLst>
      <p:ext uri="{BB962C8B-B14F-4D97-AF65-F5344CB8AC3E}">
        <p14:creationId xmlns:p14="http://schemas.microsoft.com/office/powerpoint/2010/main" val="2987926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B8B034-8D06-44F7-92EA-6E1CB43E957F}"/>
              </a:ext>
            </a:extLst>
          </p:cNvPr>
          <p:cNvSpPr/>
          <p:nvPr/>
        </p:nvSpPr>
        <p:spPr>
          <a:xfrm>
            <a:off x="233133" y="247261"/>
            <a:ext cx="11725734" cy="636347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itle 2">
            <a:extLst>
              <a:ext uri="{FF2B5EF4-FFF2-40B4-BE49-F238E27FC236}">
                <a16:creationId xmlns:a16="http://schemas.microsoft.com/office/drawing/2014/main" id="{6AD58431-84C2-48EB-B400-3BE5A01E6F6B}"/>
              </a:ext>
            </a:extLst>
          </p:cNvPr>
          <p:cNvSpPr txBox="1">
            <a:spLocks/>
          </p:cNvSpPr>
          <p:nvPr/>
        </p:nvSpPr>
        <p:spPr>
          <a:xfrm>
            <a:off x="514287" y="3903615"/>
            <a:ext cx="11444580" cy="1695638"/>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2000" b="0" i="0" u="none" strike="noStrike" kern="1200" cap="none" spc="200" normalizeH="0" baseline="0" noProof="0" dirty="0">
                <a:ln>
                  <a:noFill/>
                </a:ln>
                <a:solidFill>
                  <a:prstClr val="black"/>
                </a:solidFill>
                <a:effectLst/>
                <a:uLnTx/>
                <a:uFillTx/>
                <a:latin typeface="Trebuchet MS" panose="020B0603020202020204" pitchFamily="34" charset="0"/>
                <a:ea typeface="+mn-ea"/>
                <a:cs typeface="+mn-cs"/>
              </a:rPr>
              <a:t>DEMO</a:t>
            </a:r>
          </a:p>
        </p:txBody>
      </p:sp>
      <p:pic>
        <p:nvPicPr>
          <p:cNvPr id="20" name="Picture 19" descr="A picture containing text, tableware, plate, dishware&#10;&#10;Description automatically generated">
            <a:extLst>
              <a:ext uri="{FF2B5EF4-FFF2-40B4-BE49-F238E27FC236}">
                <a16:creationId xmlns:a16="http://schemas.microsoft.com/office/drawing/2014/main" id="{B752180E-3391-4B5B-992F-F9AC5FB8CE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1906" y="857225"/>
            <a:ext cx="1339660" cy="801563"/>
          </a:xfrm>
          <a:prstGeom prst="rect">
            <a:avLst/>
          </a:prstGeom>
        </p:spPr>
      </p:pic>
      <p:sp>
        <p:nvSpPr>
          <p:cNvPr id="8" name="Title 2">
            <a:extLst>
              <a:ext uri="{FF2B5EF4-FFF2-40B4-BE49-F238E27FC236}">
                <a16:creationId xmlns:a16="http://schemas.microsoft.com/office/drawing/2014/main" id="{FF21ECC9-CE8B-4845-8C00-8BC81734EC42}"/>
              </a:ext>
            </a:extLst>
          </p:cNvPr>
          <p:cNvSpPr txBox="1">
            <a:spLocks/>
          </p:cNvSpPr>
          <p:nvPr/>
        </p:nvSpPr>
        <p:spPr>
          <a:xfrm>
            <a:off x="593659" y="5234152"/>
            <a:ext cx="11725734" cy="1049252"/>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38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rPr>
              <a:t>Sending and Receiving Messages with </a:t>
            </a:r>
            <a:r>
              <a:rPr kumimoji="0" lang="en-US" sz="3800" b="0" i="0" u="none" strike="noStrike" kern="1200" cap="none" spc="0" normalizeH="0" baseline="0" noProof="0" dirty="0" err="1">
                <a:ln>
                  <a:noFill/>
                </a:ln>
                <a:solidFill>
                  <a:prstClr val="black"/>
                </a:solidFill>
                <a:effectLst/>
                <a:uLnTx/>
                <a:uFillTx/>
                <a:latin typeface="Trebuchet MS" panose="020B0603020202020204" pitchFamily="34" charset="0"/>
                <a:ea typeface="+mn-ea"/>
                <a:cs typeface="+mn-cs"/>
              </a:rPr>
              <a:t>SQS</a:t>
            </a:r>
            <a:endParaRPr kumimoji="0" lang="en-US" sz="38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pic>
        <p:nvPicPr>
          <p:cNvPr id="3" name="Picture 2" descr="A blue sign with white text&#10;&#10;Description automatically generated with medium confidence">
            <a:extLst>
              <a:ext uri="{FF2B5EF4-FFF2-40B4-BE49-F238E27FC236}">
                <a16:creationId xmlns:a16="http://schemas.microsoft.com/office/drawing/2014/main" id="{9B9F4921-0876-2AB3-7C22-75A54A463DA0}"/>
              </a:ext>
            </a:extLst>
          </p:cNvPr>
          <p:cNvPicPr>
            <a:picLocks noChangeAspect="1"/>
          </p:cNvPicPr>
          <p:nvPr/>
        </p:nvPicPr>
        <p:blipFill rotWithShape="1">
          <a:blip r:embed="rId4">
            <a:extLst>
              <a:ext uri="{28A0092B-C50C-407E-A947-70E740481C1C}">
                <a14:useLocalDpi xmlns:a14="http://schemas.microsoft.com/office/drawing/2010/main" val="0"/>
              </a:ext>
            </a:extLst>
          </a:blip>
          <a:srcRect l="25313" r="23829"/>
          <a:stretch/>
        </p:blipFill>
        <p:spPr>
          <a:xfrm>
            <a:off x="10489424" y="637458"/>
            <a:ext cx="1141585" cy="1175779"/>
          </a:xfrm>
          <a:prstGeom prst="rect">
            <a:avLst/>
          </a:prstGeom>
        </p:spPr>
      </p:pic>
    </p:spTree>
    <p:extLst>
      <p:ext uri="{BB962C8B-B14F-4D97-AF65-F5344CB8AC3E}">
        <p14:creationId xmlns:p14="http://schemas.microsoft.com/office/powerpoint/2010/main" val="34809111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24">
            <a:extLst>
              <a:ext uri="{FF2B5EF4-FFF2-40B4-BE49-F238E27FC236}">
                <a16:creationId xmlns:a16="http://schemas.microsoft.com/office/drawing/2014/main" id="{CE5F8723-2B1B-4EFB-A908-9724BE6842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0663" y="46178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Simple Notification Service (</a:t>
            </a:r>
            <a:r>
              <a:rPr lang="en-US" dirty="0" err="1"/>
              <a:t>SNS</a:t>
            </a:r>
            <a:r>
              <a:rPr lang="en-US" dirty="0"/>
              <a:t>)</a:t>
            </a:r>
          </a:p>
        </p:txBody>
      </p:sp>
      <p:cxnSp>
        <p:nvCxnSpPr>
          <p:cNvPr id="9" name="Straight Arrow Connector 8">
            <a:extLst>
              <a:ext uri="{FF2B5EF4-FFF2-40B4-BE49-F238E27FC236}">
                <a16:creationId xmlns:a16="http://schemas.microsoft.com/office/drawing/2014/main" id="{BDA6F6B3-BCE7-4AA3-8030-E994112723B2}"/>
              </a:ext>
            </a:extLst>
          </p:cNvPr>
          <p:cNvCxnSpPr>
            <a:cxnSpLocks/>
            <a:stCxn id="16" idx="3"/>
            <a:endCxn id="22" idx="1"/>
          </p:cNvCxnSpPr>
          <p:nvPr/>
        </p:nvCxnSpPr>
        <p:spPr>
          <a:xfrm>
            <a:off x="3859251" y="3690274"/>
            <a:ext cx="166901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2986BB5-CCC1-4C0A-BCC8-1B32695E05CF}"/>
              </a:ext>
            </a:extLst>
          </p:cNvPr>
          <p:cNvSpPr txBox="1"/>
          <p:nvPr/>
        </p:nvSpPr>
        <p:spPr>
          <a:xfrm>
            <a:off x="2800153" y="4250660"/>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Publisher</a:t>
            </a:r>
          </a:p>
        </p:txBody>
      </p:sp>
      <p:pic>
        <p:nvPicPr>
          <p:cNvPr id="14" name="Picture 13" descr="A black and white logo&#10;&#10;Description automatically generated with low confidence">
            <a:extLst>
              <a:ext uri="{FF2B5EF4-FFF2-40B4-BE49-F238E27FC236}">
                <a16:creationId xmlns:a16="http://schemas.microsoft.com/office/drawing/2014/main" id="{8D4F25EE-B926-4D6C-AA25-C2DC5F371F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63015" y="1889857"/>
            <a:ext cx="341752" cy="341752"/>
          </a:xfrm>
          <a:prstGeom prst="rect">
            <a:avLst/>
          </a:prstGeom>
          <a:solidFill>
            <a:schemeClr val="bg1"/>
          </a:solidFill>
        </p:spPr>
      </p:pic>
      <p:pic>
        <p:nvPicPr>
          <p:cNvPr id="16" name="Picture 15" descr="Icon&#10;&#10;Description automatically generated">
            <a:extLst>
              <a:ext uri="{FF2B5EF4-FFF2-40B4-BE49-F238E27FC236}">
                <a16:creationId xmlns:a16="http://schemas.microsoft.com/office/drawing/2014/main" id="{12E3971B-33E3-42D3-997C-FAC905347F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61971" y="3141634"/>
            <a:ext cx="1097280" cy="1097280"/>
          </a:xfrm>
          <a:prstGeom prst="rect">
            <a:avLst/>
          </a:prstGeom>
        </p:spPr>
      </p:pic>
      <p:pic>
        <p:nvPicPr>
          <p:cNvPr id="18" name="Picture 17" descr="Icon&#10;&#10;Description automatically generated">
            <a:extLst>
              <a:ext uri="{FF2B5EF4-FFF2-40B4-BE49-F238E27FC236}">
                <a16:creationId xmlns:a16="http://schemas.microsoft.com/office/drawing/2014/main" id="{53E58B8C-0044-4DAC-8DBF-DCBB6C2EFB60}"/>
              </a:ext>
            </a:extLst>
          </p:cNvPr>
          <p:cNvPicPr>
            <a:picLocks noChangeAspect="1"/>
          </p:cNvPicPr>
          <p:nvPr/>
        </p:nvPicPr>
        <p:blipFill>
          <a:blip r:embed="rId6">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8433891" y="3141634"/>
            <a:ext cx="1097280" cy="1097280"/>
          </a:xfrm>
          <a:prstGeom prst="rect">
            <a:avLst/>
          </a:prstGeom>
        </p:spPr>
      </p:pic>
      <p:pic>
        <p:nvPicPr>
          <p:cNvPr id="19" name="Picture 18" descr="Icon&#10;&#10;Description automatically generated">
            <a:extLst>
              <a:ext uri="{FF2B5EF4-FFF2-40B4-BE49-F238E27FC236}">
                <a16:creationId xmlns:a16="http://schemas.microsoft.com/office/drawing/2014/main" id="{EA5AC9AD-AE02-4CA4-BBA1-16F93CEE03EE}"/>
              </a:ext>
            </a:extLst>
          </p:cNvPr>
          <p:cNvPicPr>
            <a:picLocks noChangeAspect="1"/>
          </p:cNvPicPr>
          <p:nvPr/>
        </p:nvPicPr>
        <p:blipFill>
          <a:blip r:embed="rId7">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8433891" y="1807636"/>
            <a:ext cx="1097280" cy="1097280"/>
          </a:xfrm>
          <a:prstGeom prst="rect">
            <a:avLst/>
          </a:prstGeom>
        </p:spPr>
      </p:pic>
      <p:pic>
        <p:nvPicPr>
          <p:cNvPr id="21" name="Picture 20" descr="Icon&#10;&#10;Description automatically generated">
            <a:extLst>
              <a:ext uri="{FF2B5EF4-FFF2-40B4-BE49-F238E27FC236}">
                <a16:creationId xmlns:a16="http://schemas.microsoft.com/office/drawing/2014/main" id="{0DA0E675-0B52-40AC-827A-087ED764AA43}"/>
              </a:ext>
            </a:extLst>
          </p:cNvPr>
          <p:cNvPicPr>
            <a:picLocks noChangeAspect="1"/>
          </p:cNvPicPr>
          <p:nvPr/>
        </p:nvPicPr>
        <p:blipFill>
          <a:blip r:embed="rId8">
            <a:duotone>
              <a:prstClr val="black"/>
              <a:schemeClr val="accent3">
                <a:tint val="45000"/>
                <a:satMod val="400000"/>
              </a:schemeClr>
            </a:duotone>
            <a:extLst>
              <a:ext uri="{BEBA8EAE-BF5A-486C-A8C5-ECC9F3942E4B}">
                <a14:imgProps xmlns:a14="http://schemas.microsoft.com/office/drawing/2010/main">
                  <a14:imgLayer r:embed="rId9">
                    <a14:imgEffect>
                      <a14:saturation sat="400000"/>
                    </a14:imgEffect>
                  </a14:imgLayer>
                </a14:imgProps>
              </a:ext>
              <a:ext uri="{28A0092B-C50C-407E-A947-70E740481C1C}">
                <a14:useLocalDpi xmlns:a14="http://schemas.microsoft.com/office/drawing/2010/main" val="0"/>
              </a:ext>
            </a:extLst>
          </a:blip>
          <a:stretch>
            <a:fillRect/>
          </a:stretch>
        </p:blipFill>
        <p:spPr>
          <a:xfrm>
            <a:off x="8433891" y="4509325"/>
            <a:ext cx="1097280" cy="1097280"/>
          </a:xfrm>
          <a:prstGeom prst="rect">
            <a:avLst/>
          </a:prstGeom>
        </p:spPr>
      </p:pic>
      <p:pic>
        <p:nvPicPr>
          <p:cNvPr id="22" name="Graphic 17">
            <a:extLst>
              <a:ext uri="{FF2B5EF4-FFF2-40B4-BE49-F238E27FC236}">
                <a16:creationId xmlns:a16="http://schemas.microsoft.com/office/drawing/2014/main" id="{251C94B5-6826-4CA9-8061-0FEC080E99F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528269" y="3141634"/>
            <a:ext cx="1097280" cy="1097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Box 22">
            <a:extLst>
              <a:ext uri="{FF2B5EF4-FFF2-40B4-BE49-F238E27FC236}">
                <a16:creationId xmlns:a16="http://schemas.microsoft.com/office/drawing/2014/main" id="{B5E392C9-CFFB-4776-9636-0B0E41431045}"/>
              </a:ext>
            </a:extLst>
          </p:cNvPr>
          <p:cNvSpPr txBox="1"/>
          <p:nvPr/>
        </p:nvSpPr>
        <p:spPr>
          <a:xfrm>
            <a:off x="5547360" y="4237731"/>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err="1">
                <a:ln>
                  <a:noFill/>
                </a:ln>
                <a:solidFill>
                  <a:srgbClr val="404040"/>
                </a:solidFill>
                <a:effectLst/>
                <a:uLnTx/>
                <a:uFillTx/>
                <a:latin typeface="Trebuchet MS" panose="020B0603020202020204"/>
                <a:ea typeface="PS TT Commons" charset="0"/>
                <a:cs typeface="PS TT Commons" charset="0"/>
              </a:rPr>
              <a:t>SNS</a:t>
            </a: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 Topic</a:t>
            </a:r>
          </a:p>
        </p:txBody>
      </p:sp>
      <p:sp>
        <p:nvSpPr>
          <p:cNvPr id="28" name="TextBox 27">
            <a:extLst>
              <a:ext uri="{FF2B5EF4-FFF2-40B4-BE49-F238E27FC236}">
                <a16:creationId xmlns:a16="http://schemas.microsoft.com/office/drawing/2014/main" id="{D4E0F90C-7B2B-48A3-AAA8-CE500F63D5E9}"/>
              </a:ext>
            </a:extLst>
          </p:cNvPr>
          <p:cNvSpPr txBox="1"/>
          <p:nvPr/>
        </p:nvSpPr>
        <p:spPr>
          <a:xfrm>
            <a:off x="4113177" y="3507265"/>
            <a:ext cx="119016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D92D6D"/>
                </a:solidFill>
                <a:effectLst/>
                <a:uLnTx/>
                <a:uFillTx/>
                <a:latin typeface="Trebuchet MS" panose="020B0603020202020204"/>
                <a:ea typeface="PS TT Commons" charset="0"/>
                <a:cs typeface="PS TT Commons" charset="0"/>
              </a:rPr>
              <a:t>20% off everything!</a:t>
            </a:r>
          </a:p>
        </p:txBody>
      </p:sp>
      <p:cxnSp>
        <p:nvCxnSpPr>
          <p:cNvPr id="30" name="Connector: Elbow 29">
            <a:extLst>
              <a:ext uri="{FF2B5EF4-FFF2-40B4-BE49-F238E27FC236}">
                <a16:creationId xmlns:a16="http://schemas.microsoft.com/office/drawing/2014/main" id="{6D4482F4-7A95-46F2-9906-4D74F080A4C4}"/>
              </a:ext>
            </a:extLst>
          </p:cNvPr>
          <p:cNvCxnSpPr>
            <a:cxnSpLocks/>
            <a:stCxn id="22" idx="3"/>
            <a:endCxn id="19" idx="1"/>
          </p:cNvCxnSpPr>
          <p:nvPr/>
        </p:nvCxnSpPr>
        <p:spPr>
          <a:xfrm flipV="1">
            <a:off x="6625549" y="2356276"/>
            <a:ext cx="1808342" cy="1333998"/>
          </a:xfrm>
          <a:prstGeom prst="bentConnector3">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B4BEA548-740F-41BB-8E69-900F67DB8D6A}"/>
              </a:ext>
            </a:extLst>
          </p:cNvPr>
          <p:cNvCxnSpPr>
            <a:cxnSpLocks/>
            <a:stCxn id="22" idx="3"/>
            <a:endCxn id="18" idx="1"/>
          </p:cNvCxnSpPr>
          <p:nvPr/>
        </p:nvCxnSpPr>
        <p:spPr>
          <a:xfrm>
            <a:off x="6625549" y="3690274"/>
            <a:ext cx="1808342" cy="12700"/>
          </a:xfrm>
          <a:prstGeom prst="bentConnector3">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96F09042-A869-465C-9626-D43EEAFB1222}"/>
              </a:ext>
            </a:extLst>
          </p:cNvPr>
          <p:cNvCxnSpPr>
            <a:cxnSpLocks/>
            <a:stCxn id="22" idx="3"/>
            <a:endCxn id="21" idx="1"/>
          </p:cNvCxnSpPr>
          <p:nvPr/>
        </p:nvCxnSpPr>
        <p:spPr>
          <a:xfrm>
            <a:off x="6625549" y="3690274"/>
            <a:ext cx="1808342" cy="1367691"/>
          </a:xfrm>
          <a:prstGeom prst="bentConnector3">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38" name="Picture 37" descr="A black and white logo&#10;&#10;Description automatically generated with low confidence">
            <a:extLst>
              <a:ext uri="{FF2B5EF4-FFF2-40B4-BE49-F238E27FC236}">
                <a16:creationId xmlns:a16="http://schemas.microsoft.com/office/drawing/2014/main" id="{35C9FD27-9AC1-4AE2-9007-B35B72A56C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65565" y="3282680"/>
            <a:ext cx="341752" cy="341752"/>
          </a:xfrm>
          <a:prstGeom prst="rect">
            <a:avLst/>
          </a:prstGeom>
          <a:solidFill>
            <a:schemeClr val="bg1"/>
          </a:solidFill>
        </p:spPr>
      </p:pic>
      <p:pic>
        <p:nvPicPr>
          <p:cNvPr id="39" name="Picture 38" descr="A black and white logo&#10;&#10;Description automatically generated with low confidence">
            <a:extLst>
              <a:ext uri="{FF2B5EF4-FFF2-40B4-BE49-F238E27FC236}">
                <a16:creationId xmlns:a16="http://schemas.microsoft.com/office/drawing/2014/main" id="{A72311D3-FDEC-4C60-81BD-A1B9C6BE43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63015" y="4616678"/>
            <a:ext cx="341752" cy="341752"/>
          </a:xfrm>
          <a:prstGeom prst="rect">
            <a:avLst/>
          </a:prstGeom>
          <a:solidFill>
            <a:schemeClr val="bg1"/>
          </a:solidFill>
        </p:spPr>
      </p:pic>
      <p:sp>
        <p:nvSpPr>
          <p:cNvPr id="40" name="TextBox 39">
            <a:extLst>
              <a:ext uri="{FF2B5EF4-FFF2-40B4-BE49-F238E27FC236}">
                <a16:creationId xmlns:a16="http://schemas.microsoft.com/office/drawing/2014/main" id="{D0316E61-2B25-4DFA-9CCA-4AB84CD7C39B}"/>
              </a:ext>
            </a:extLst>
          </p:cNvPr>
          <p:cNvSpPr txBox="1"/>
          <p:nvPr/>
        </p:nvSpPr>
        <p:spPr>
          <a:xfrm>
            <a:off x="7998683" y="5589469"/>
            <a:ext cx="1967695"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Subscribers</a:t>
            </a:r>
          </a:p>
        </p:txBody>
      </p:sp>
      <p:sp>
        <p:nvSpPr>
          <p:cNvPr id="41" name="TextBox 40">
            <a:extLst>
              <a:ext uri="{FF2B5EF4-FFF2-40B4-BE49-F238E27FC236}">
                <a16:creationId xmlns:a16="http://schemas.microsoft.com/office/drawing/2014/main" id="{B418FBCC-52AB-48FB-A621-2301D20248E8}"/>
              </a:ext>
            </a:extLst>
          </p:cNvPr>
          <p:cNvSpPr txBox="1"/>
          <p:nvPr/>
        </p:nvSpPr>
        <p:spPr>
          <a:xfrm>
            <a:off x="5191829" y="1223781"/>
            <a:ext cx="180834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Pub/Sub</a:t>
            </a:r>
          </a:p>
        </p:txBody>
      </p:sp>
    </p:spTree>
    <p:extLst>
      <p:ext uri="{BB962C8B-B14F-4D97-AF65-F5344CB8AC3E}">
        <p14:creationId xmlns:p14="http://schemas.microsoft.com/office/powerpoint/2010/main" val="3262568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2"/>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3" grpId="0" animBg="1"/>
      <p:bldP spid="28" grpId="0" animBg="1"/>
      <p:bldP spid="40" grpId="0" animBg="1"/>
      <p:bldP spid="4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phic 24">
            <a:extLst>
              <a:ext uri="{FF2B5EF4-FFF2-40B4-BE49-F238E27FC236}">
                <a16:creationId xmlns:a16="http://schemas.microsoft.com/office/drawing/2014/main" id="{CE5F8723-2B1B-4EFB-A908-9724BE6842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60663" y="46178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Simple Notification Service (</a:t>
            </a:r>
            <a:r>
              <a:rPr lang="en-US" dirty="0" err="1"/>
              <a:t>SNS</a:t>
            </a:r>
            <a:r>
              <a:rPr lang="en-US" dirty="0"/>
              <a:t>)</a:t>
            </a:r>
          </a:p>
        </p:txBody>
      </p:sp>
      <p:cxnSp>
        <p:nvCxnSpPr>
          <p:cNvPr id="9" name="Straight Arrow Connector 8">
            <a:extLst>
              <a:ext uri="{FF2B5EF4-FFF2-40B4-BE49-F238E27FC236}">
                <a16:creationId xmlns:a16="http://schemas.microsoft.com/office/drawing/2014/main" id="{BDA6F6B3-BCE7-4AA3-8030-E994112723B2}"/>
              </a:ext>
            </a:extLst>
          </p:cNvPr>
          <p:cNvCxnSpPr>
            <a:cxnSpLocks/>
            <a:endCxn id="22" idx="1"/>
          </p:cNvCxnSpPr>
          <p:nvPr/>
        </p:nvCxnSpPr>
        <p:spPr>
          <a:xfrm>
            <a:off x="3859251" y="3512474"/>
            <a:ext cx="166901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2986BB5-CCC1-4C0A-BCC8-1B32695E05CF}"/>
              </a:ext>
            </a:extLst>
          </p:cNvPr>
          <p:cNvSpPr txBox="1"/>
          <p:nvPr/>
        </p:nvSpPr>
        <p:spPr>
          <a:xfrm>
            <a:off x="2800153" y="4072860"/>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Publisher</a:t>
            </a:r>
          </a:p>
        </p:txBody>
      </p:sp>
      <p:pic>
        <p:nvPicPr>
          <p:cNvPr id="22" name="Graphic 17">
            <a:extLst>
              <a:ext uri="{FF2B5EF4-FFF2-40B4-BE49-F238E27FC236}">
                <a16:creationId xmlns:a16="http://schemas.microsoft.com/office/drawing/2014/main" id="{251C94B5-6826-4CA9-8061-0FEC080E99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28269" y="2963834"/>
            <a:ext cx="1097280" cy="1097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TextBox 22">
            <a:extLst>
              <a:ext uri="{FF2B5EF4-FFF2-40B4-BE49-F238E27FC236}">
                <a16:creationId xmlns:a16="http://schemas.microsoft.com/office/drawing/2014/main" id="{B5E392C9-CFFB-4776-9636-0B0E41431045}"/>
              </a:ext>
            </a:extLst>
          </p:cNvPr>
          <p:cNvSpPr txBox="1"/>
          <p:nvPr/>
        </p:nvSpPr>
        <p:spPr>
          <a:xfrm>
            <a:off x="5547360" y="4059931"/>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err="1">
                <a:ln>
                  <a:noFill/>
                </a:ln>
                <a:solidFill>
                  <a:srgbClr val="404040"/>
                </a:solidFill>
                <a:effectLst/>
                <a:uLnTx/>
                <a:uFillTx/>
                <a:latin typeface="Trebuchet MS" panose="020B0603020202020204"/>
                <a:ea typeface="PS TT Commons" charset="0"/>
                <a:cs typeface="PS TT Commons" charset="0"/>
              </a:rPr>
              <a:t>SNS</a:t>
            </a: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 Topic</a:t>
            </a:r>
          </a:p>
        </p:txBody>
      </p:sp>
      <p:sp>
        <p:nvSpPr>
          <p:cNvPr id="28" name="TextBox 27">
            <a:extLst>
              <a:ext uri="{FF2B5EF4-FFF2-40B4-BE49-F238E27FC236}">
                <a16:creationId xmlns:a16="http://schemas.microsoft.com/office/drawing/2014/main" id="{D4E0F90C-7B2B-48A3-AAA8-CE500F63D5E9}"/>
              </a:ext>
            </a:extLst>
          </p:cNvPr>
          <p:cNvSpPr txBox="1"/>
          <p:nvPr/>
        </p:nvSpPr>
        <p:spPr>
          <a:xfrm>
            <a:off x="4398569" y="3342165"/>
            <a:ext cx="722427"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D92D6D"/>
                </a:solidFill>
                <a:effectLst/>
                <a:uLnTx/>
                <a:uFillTx/>
                <a:latin typeface="Trebuchet MS" panose="020B0603020202020204"/>
                <a:ea typeface="PS TT Commons" charset="0"/>
                <a:cs typeface="PS TT Commons" charset="0"/>
              </a:rPr>
              <a:t>New order!</a:t>
            </a:r>
          </a:p>
        </p:txBody>
      </p:sp>
      <p:cxnSp>
        <p:nvCxnSpPr>
          <p:cNvPr id="30" name="Connector: Elbow 29">
            <a:extLst>
              <a:ext uri="{FF2B5EF4-FFF2-40B4-BE49-F238E27FC236}">
                <a16:creationId xmlns:a16="http://schemas.microsoft.com/office/drawing/2014/main" id="{6D4482F4-7A95-46F2-9906-4D74F080A4C4}"/>
              </a:ext>
            </a:extLst>
          </p:cNvPr>
          <p:cNvCxnSpPr>
            <a:cxnSpLocks/>
            <a:stCxn id="22" idx="3"/>
            <a:endCxn id="31" idx="1"/>
          </p:cNvCxnSpPr>
          <p:nvPr/>
        </p:nvCxnSpPr>
        <p:spPr>
          <a:xfrm flipV="1">
            <a:off x="6625549" y="2178476"/>
            <a:ext cx="1827433" cy="1333998"/>
          </a:xfrm>
          <a:prstGeom prst="bentConnector3">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a:extLst>
              <a:ext uri="{FF2B5EF4-FFF2-40B4-BE49-F238E27FC236}">
                <a16:creationId xmlns:a16="http://schemas.microsoft.com/office/drawing/2014/main" id="{B4BEA548-740F-41BB-8E69-900F67DB8D6A}"/>
              </a:ext>
            </a:extLst>
          </p:cNvPr>
          <p:cNvCxnSpPr>
            <a:cxnSpLocks/>
            <a:stCxn id="22" idx="3"/>
            <a:endCxn id="34" idx="1"/>
          </p:cNvCxnSpPr>
          <p:nvPr/>
        </p:nvCxnSpPr>
        <p:spPr>
          <a:xfrm flipV="1">
            <a:off x="6625549" y="3511291"/>
            <a:ext cx="1897242" cy="1183"/>
          </a:xfrm>
          <a:prstGeom prst="bentConnector3">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96F09042-A869-465C-9626-D43EEAFB1222}"/>
              </a:ext>
            </a:extLst>
          </p:cNvPr>
          <p:cNvCxnSpPr>
            <a:cxnSpLocks/>
            <a:stCxn id="22" idx="3"/>
            <a:endCxn id="37" idx="1"/>
          </p:cNvCxnSpPr>
          <p:nvPr/>
        </p:nvCxnSpPr>
        <p:spPr>
          <a:xfrm>
            <a:off x="6625549" y="3512474"/>
            <a:ext cx="1897242" cy="1381193"/>
          </a:xfrm>
          <a:prstGeom prst="bentConnector3">
            <a:avLst>
              <a:gd name="adj1" fmla="val 4866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D0316E61-2B25-4DFA-9CCA-4AB84CD7C39B}"/>
              </a:ext>
            </a:extLst>
          </p:cNvPr>
          <p:cNvSpPr txBox="1"/>
          <p:nvPr/>
        </p:nvSpPr>
        <p:spPr>
          <a:xfrm>
            <a:off x="7894694" y="5663438"/>
            <a:ext cx="1967695"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Subscribers</a:t>
            </a:r>
          </a:p>
        </p:txBody>
      </p:sp>
      <p:sp>
        <p:nvSpPr>
          <p:cNvPr id="41" name="TextBox 40">
            <a:extLst>
              <a:ext uri="{FF2B5EF4-FFF2-40B4-BE49-F238E27FC236}">
                <a16:creationId xmlns:a16="http://schemas.microsoft.com/office/drawing/2014/main" id="{B418FBCC-52AB-48FB-A621-2301D20248E8}"/>
              </a:ext>
            </a:extLst>
          </p:cNvPr>
          <p:cNvSpPr txBox="1"/>
          <p:nvPr/>
        </p:nvSpPr>
        <p:spPr>
          <a:xfrm>
            <a:off x="5191829" y="1223781"/>
            <a:ext cx="180834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Pub/Sub</a:t>
            </a:r>
          </a:p>
        </p:txBody>
      </p:sp>
      <p:pic>
        <p:nvPicPr>
          <p:cNvPr id="27" name="Picture 26" descr="Icon&#10;&#10;Description automatically generated">
            <a:extLst>
              <a:ext uri="{FF2B5EF4-FFF2-40B4-BE49-F238E27FC236}">
                <a16:creationId xmlns:a16="http://schemas.microsoft.com/office/drawing/2014/main" id="{D9C57FFD-E705-4202-91D1-A53A1EBAE1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26636" y="2962651"/>
            <a:ext cx="1097280" cy="1097280"/>
          </a:xfrm>
          <a:prstGeom prst="rect">
            <a:avLst/>
          </a:prstGeom>
        </p:spPr>
      </p:pic>
      <p:sp>
        <p:nvSpPr>
          <p:cNvPr id="29" name="TextBox 28">
            <a:extLst>
              <a:ext uri="{FF2B5EF4-FFF2-40B4-BE49-F238E27FC236}">
                <a16:creationId xmlns:a16="http://schemas.microsoft.com/office/drawing/2014/main" id="{0961A7FA-58EC-4186-8F94-A87115CFAFE4}"/>
              </a:ext>
            </a:extLst>
          </p:cNvPr>
          <p:cNvSpPr txBox="1"/>
          <p:nvPr/>
        </p:nvSpPr>
        <p:spPr>
          <a:xfrm>
            <a:off x="2495193" y="2580060"/>
            <a:ext cx="166901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eCommerce site</a:t>
            </a:r>
          </a:p>
        </p:txBody>
      </p:sp>
      <p:pic>
        <p:nvPicPr>
          <p:cNvPr id="31" name="Graphic 29">
            <a:extLst>
              <a:ext uri="{FF2B5EF4-FFF2-40B4-BE49-F238E27FC236}">
                <a16:creationId xmlns:a16="http://schemas.microsoft.com/office/drawing/2014/main" id="{EA8E1219-D916-4E6B-91AD-BF61EC6658C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52982" y="1729190"/>
            <a:ext cx="898571" cy="898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TextBox 32">
            <a:extLst>
              <a:ext uri="{FF2B5EF4-FFF2-40B4-BE49-F238E27FC236}">
                <a16:creationId xmlns:a16="http://schemas.microsoft.com/office/drawing/2014/main" id="{F9E8AE36-101B-48F7-AFF0-D7A00C9C1F5C}"/>
              </a:ext>
            </a:extLst>
          </p:cNvPr>
          <p:cNvSpPr txBox="1"/>
          <p:nvPr/>
        </p:nvSpPr>
        <p:spPr>
          <a:xfrm>
            <a:off x="8353626" y="2345816"/>
            <a:ext cx="1097281" cy="366018"/>
          </a:xfrm>
          <a:prstGeom prst="rect">
            <a:avLst/>
          </a:prstGeom>
          <a:no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2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SQS Queue</a:t>
            </a:r>
          </a:p>
        </p:txBody>
      </p:sp>
      <p:pic>
        <p:nvPicPr>
          <p:cNvPr id="34" name="Graphic 10">
            <a:extLst>
              <a:ext uri="{FF2B5EF4-FFF2-40B4-BE49-F238E27FC236}">
                <a16:creationId xmlns:a16="http://schemas.microsoft.com/office/drawing/2014/main" id="{3CE96D8D-1C76-43CC-B304-E9D389F5624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522791" y="3131815"/>
            <a:ext cx="758952" cy="758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TextBox 35">
            <a:extLst>
              <a:ext uri="{FF2B5EF4-FFF2-40B4-BE49-F238E27FC236}">
                <a16:creationId xmlns:a16="http://schemas.microsoft.com/office/drawing/2014/main" id="{B155EB42-C225-4DC6-AD11-7B3DD5BE2E74}"/>
              </a:ext>
            </a:extLst>
          </p:cNvPr>
          <p:cNvSpPr txBox="1"/>
          <p:nvPr/>
        </p:nvSpPr>
        <p:spPr>
          <a:xfrm>
            <a:off x="8329902" y="3757878"/>
            <a:ext cx="1097281" cy="366018"/>
          </a:xfrm>
          <a:prstGeom prst="rect">
            <a:avLst/>
          </a:prstGeom>
          <a:no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2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Lambda</a:t>
            </a:r>
          </a:p>
        </p:txBody>
      </p:sp>
      <p:pic>
        <p:nvPicPr>
          <p:cNvPr id="37" name="Graphic 43">
            <a:extLst>
              <a:ext uri="{FF2B5EF4-FFF2-40B4-BE49-F238E27FC236}">
                <a16:creationId xmlns:a16="http://schemas.microsoft.com/office/drawing/2014/main" id="{F498145C-5595-4AA6-8DAB-84405270F2B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22791" y="4514191"/>
            <a:ext cx="758952" cy="7589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2" name="TextBox 41">
            <a:extLst>
              <a:ext uri="{FF2B5EF4-FFF2-40B4-BE49-F238E27FC236}">
                <a16:creationId xmlns:a16="http://schemas.microsoft.com/office/drawing/2014/main" id="{8CE887F9-C7D8-43D7-ABF0-E25457717CF9}"/>
              </a:ext>
            </a:extLst>
          </p:cNvPr>
          <p:cNvSpPr txBox="1"/>
          <p:nvPr/>
        </p:nvSpPr>
        <p:spPr>
          <a:xfrm>
            <a:off x="8403994" y="5132586"/>
            <a:ext cx="1097281" cy="366018"/>
          </a:xfrm>
          <a:prstGeom prst="rect">
            <a:avLst/>
          </a:prstGeom>
          <a:no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2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HTTP Endpoint</a:t>
            </a:r>
          </a:p>
        </p:txBody>
      </p:sp>
    </p:spTree>
    <p:extLst>
      <p:ext uri="{BB962C8B-B14F-4D97-AF65-F5344CB8AC3E}">
        <p14:creationId xmlns:p14="http://schemas.microsoft.com/office/powerpoint/2010/main" val="3692966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0"/>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3" grpId="0" animBg="1"/>
      <p:bldP spid="28" grpId="0" animBg="1"/>
      <p:bldP spid="40" grpId="0" animBg="1"/>
      <p:bldP spid="29" grpId="0" animBg="1"/>
      <p:bldP spid="33" grpId="0"/>
      <p:bldP spid="36" grpId="0"/>
      <p:bldP spid="4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Photo Sharing Example</a:t>
            </a:r>
          </a:p>
        </p:txBody>
      </p:sp>
      <p:sp>
        <p:nvSpPr>
          <p:cNvPr id="44" name="Rectangle 43">
            <a:extLst>
              <a:ext uri="{FF2B5EF4-FFF2-40B4-BE49-F238E27FC236}">
                <a16:creationId xmlns:a16="http://schemas.microsoft.com/office/drawing/2014/main" id="{208D8C48-501C-4135-9AE2-6E8746E9CDF5}"/>
              </a:ext>
            </a:extLst>
          </p:cNvPr>
          <p:cNvSpPr/>
          <p:nvPr/>
        </p:nvSpPr>
        <p:spPr>
          <a:xfrm>
            <a:off x="4063283"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50" name="Picture 49" descr="Icon&#10;&#10;Description automatically generated">
            <a:extLst>
              <a:ext uri="{FF2B5EF4-FFF2-40B4-BE49-F238E27FC236}">
                <a16:creationId xmlns:a16="http://schemas.microsoft.com/office/drawing/2014/main" id="{A3B5258B-BBC4-43A3-83F1-83B573FA15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7053" y="2361211"/>
            <a:ext cx="920373" cy="920373"/>
          </a:xfrm>
          <a:prstGeom prst="rect">
            <a:avLst/>
          </a:prstGeom>
        </p:spPr>
      </p:pic>
      <p:cxnSp>
        <p:nvCxnSpPr>
          <p:cNvPr id="51" name="Straight Arrow Connector 50">
            <a:extLst>
              <a:ext uri="{FF2B5EF4-FFF2-40B4-BE49-F238E27FC236}">
                <a16:creationId xmlns:a16="http://schemas.microsoft.com/office/drawing/2014/main" id="{77D274A8-7C8D-41B9-8BD5-E1BB42976DB2}"/>
              </a:ext>
            </a:extLst>
          </p:cNvPr>
          <p:cNvCxnSpPr>
            <a:cxnSpLocks/>
            <a:stCxn id="44" idx="3"/>
            <a:endCxn id="63" idx="1"/>
          </p:cNvCxnSpPr>
          <p:nvPr/>
        </p:nvCxnSpPr>
        <p:spPr>
          <a:xfrm>
            <a:off x="6436437" y="3738784"/>
            <a:ext cx="83170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C9109572-A377-4689-A288-BF3E8E94F0F0}"/>
              </a:ext>
            </a:extLst>
          </p:cNvPr>
          <p:cNvCxnSpPr>
            <a:cxnSpLocks/>
            <a:stCxn id="50" idx="2"/>
            <a:endCxn id="44" idx="1"/>
          </p:cNvCxnSpPr>
          <p:nvPr/>
        </p:nvCxnSpPr>
        <p:spPr>
          <a:xfrm rot="16200000" flipH="1">
            <a:off x="3176661" y="2852162"/>
            <a:ext cx="457200" cy="1316043"/>
          </a:xfrm>
          <a:prstGeom prst="bentConnector2">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8DC30C5-F511-4151-B2C2-79AC61DA2911}"/>
              </a:ext>
            </a:extLst>
          </p:cNvPr>
          <p:cNvSpPr txBox="1"/>
          <p:nvPr/>
        </p:nvSpPr>
        <p:spPr>
          <a:xfrm>
            <a:off x="4283445"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Sharing App</a:t>
            </a:r>
          </a:p>
        </p:txBody>
      </p:sp>
      <p:sp>
        <p:nvSpPr>
          <p:cNvPr id="60" name="TextBox 59">
            <a:extLst>
              <a:ext uri="{FF2B5EF4-FFF2-40B4-BE49-F238E27FC236}">
                <a16:creationId xmlns:a16="http://schemas.microsoft.com/office/drawing/2014/main" id="{4C908580-D683-40A0-8C80-53FCB5E676C9}"/>
              </a:ext>
            </a:extLst>
          </p:cNvPr>
          <p:cNvSpPr txBox="1"/>
          <p:nvPr/>
        </p:nvSpPr>
        <p:spPr>
          <a:xfrm>
            <a:off x="2934871" y="3621039"/>
            <a:ext cx="92037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Upload photos</a:t>
            </a:r>
          </a:p>
        </p:txBody>
      </p:sp>
      <p:sp>
        <p:nvSpPr>
          <p:cNvPr id="63" name="Rectangle 62">
            <a:extLst>
              <a:ext uri="{FF2B5EF4-FFF2-40B4-BE49-F238E27FC236}">
                <a16:creationId xmlns:a16="http://schemas.microsoft.com/office/drawing/2014/main" id="{B790CECD-F39A-459F-9D6C-ED8D91A0F544}"/>
              </a:ext>
            </a:extLst>
          </p:cNvPr>
          <p:cNvSpPr/>
          <p:nvPr/>
        </p:nvSpPr>
        <p:spPr>
          <a:xfrm>
            <a:off x="7268145"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sp>
        <p:nvSpPr>
          <p:cNvPr id="66" name="TextBox 65">
            <a:extLst>
              <a:ext uri="{FF2B5EF4-FFF2-40B4-BE49-F238E27FC236}">
                <a16:creationId xmlns:a16="http://schemas.microsoft.com/office/drawing/2014/main" id="{417B5F10-6A3F-4598-B9C3-DC09536C02F8}"/>
              </a:ext>
            </a:extLst>
          </p:cNvPr>
          <p:cNvSpPr txBox="1"/>
          <p:nvPr/>
        </p:nvSpPr>
        <p:spPr>
          <a:xfrm>
            <a:off x="7488307"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Processing</a:t>
            </a:r>
          </a:p>
        </p:txBody>
      </p:sp>
      <p:pic>
        <p:nvPicPr>
          <p:cNvPr id="3" name="Picture 2" descr="Icon&#10;&#10;Description automatically generated">
            <a:extLst>
              <a:ext uri="{FF2B5EF4-FFF2-40B4-BE49-F238E27FC236}">
                <a16:creationId xmlns:a16="http://schemas.microsoft.com/office/drawing/2014/main" id="{35C8DF74-19D5-49BB-8103-FCE4A2D636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3607" y="3281583"/>
            <a:ext cx="909586" cy="909586"/>
          </a:xfrm>
          <a:prstGeom prst="rect">
            <a:avLst/>
          </a:prstGeom>
        </p:spPr>
      </p:pic>
      <p:pic>
        <p:nvPicPr>
          <p:cNvPr id="19" name="Picture 18" descr="Icon&#10;&#10;Description automatically generated">
            <a:extLst>
              <a:ext uri="{FF2B5EF4-FFF2-40B4-BE49-F238E27FC236}">
                <a16:creationId xmlns:a16="http://schemas.microsoft.com/office/drawing/2014/main" id="{C9F4580A-7F99-475B-9FE4-B7B6695D2A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21535" y="3633753"/>
            <a:ext cx="457200" cy="457200"/>
          </a:xfrm>
          <a:prstGeom prst="rect">
            <a:avLst/>
          </a:prstGeom>
        </p:spPr>
      </p:pic>
      <p:pic>
        <p:nvPicPr>
          <p:cNvPr id="20" name="Picture 19" descr="Icon&#10;&#10;Description automatically generated">
            <a:extLst>
              <a:ext uri="{FF2B5EF4-FFF2-40B4-BE49-F238E27FC236}">
                <a16:creationId xmlns:a16="http://schemas.microsoft.com/office/drawing/2014/main" id="{4FAA2997-F335-4602-8570-55C2C65862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5740" y="3470547"/>
            <a:ext cx="640080" cy="640080"/>
          </a:xfrm>
          <a:prstGeom prst="rect">
            <a:avLst/>
          </a:prstGeom>
        </p:spPr>
      </p:pic>
      <p:pic>
        <p:nvPicPr>
          <p:cNvPr id="21" name="Picture 20" descr="Icon&#10;&#10;Description automatically generated">
            <a:extLst>
              <a:ext uri="{FF2B5EF4-FFF2-40B4-BE49-F238E27FC236}">
                <a16:creationId xmlns:a16="http://schemas.microsoft.com/office/drawing/2014/main" id="{18C6EB2B-2277-4F27-89CA-E9A5AD5CC4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92825" y="3287667"/>
            <a:ext cx="822960" cy="822960"/>
          </a:xfrm>
          <a:prstGeom prst="rect">
            <a:avLst/>
          </a:prstGeom>
        </p:spPr>
      </p:pic>
      <p:sp>
        <p:nvSpPr>
          <p:cNvPr id="22" name="Multiplication Sign 21">
            <a:extLst>
              <a:ext uri="{FF2B5EF4-FFF2-40B4-BE49-F238E27FC236}">
                <a16:creationId xmlns:a16="http://schemas.microsoft.com/office/drawing/2014/main" id="{8CB73E81-8E83-4480-A448-009B0DAFC077}"/>
              </a:ext>
            </a:extLst>
          </p:cNvPr>
          <p:cNvSpPr/>
          <p:nvPr/>
        </p:nvSpPr>
        <p:spPr>
          <a:xfrm>
            <a:off x="6913748" y="2229269"/>
            <a:ext cx="3019028" cy="3019028"/>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4222792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6" grpId="0" animBg="1"/>
      <p:bldP spid="2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B8B034-8D06-44F7-92EA-6E1CB43E957F}"/>
              </a:ext>
            </a:extLst>
          </p:cNvPr>
          <p:cNvSpPr/>
          <p:nvPr/>
        </p:nvSpPr>
        <p:spPr>
          <a:xfrm>
            <a:off x="233133" y="247261"/>
            <a:ext cx="11725734" cy="636347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itle 2">
            <a:extLst>
              <a:ext uri="{FF2B5EF4-FFF2-40B4-BE49-F238E27FC236}">
                <a16:creationId xmlns:a16="http://schemas.microsoft.com/office/drawing/2014/main" id="{6AD58431-84C2-48EB-B400-3BE5A01E6F6B}"/>
              </a:ext>
            </a:extLst>
          </p:cNvPr>
          <p:cNvSpPr txBox="1">
            <a:spLocks/>
          </p:cNvSpPr>
          <p:nvPr/>
        </p:nvSpPr>
        <p:spPr>
          <a:xfrm>
            <a:off x="514287" y="3903615"/>
            <a:ext cx="11444580" cy="1695638"/>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2000" b="0" i="0" u="none" strike="noStrike" kern="1200" cap="none" spc="200" normalizeH="0" baseline="0" noProof="0" dirty="0">
                <a:ln>
                  <a:noFill/>
                </a:ln>
                <a:solidFill>
                  <a:prstClr val="black"/>
                </a:solidFill>
                <a:effectLst/>
                <a:uLnTx/>
                <a:uFillTx/>
                <a:latin typeface="Trebuchet MS" panose="020B0603020202020204" pitchFamily="34" charset="0"/>
                <a:ea typeface="+mn-ea"/>
                <a:cs typeface="+mn-cs"/>
              </a:rPr>
              <a:t>DEMO</a:t>
            </a:r>
          </a:p>
        </p:txBody>
      </p:sp>
      <p:pic>
        <p:nvPicPr>
          <p:cNvPr id="20" name="Picture 19" descr="A picture containing text, tableware, plate, dishware&#10;&#10;Description automatically generated">
            <a:extLst>
              <a:ext uri="{FF2B5EF4-FFF2-40B4-BE49-F238E27FC236}">
                <a16:creationId xmlns:a16="http://schemas.microsoft.com/office/drawing/2014/main" id="{B752180E-3391-4B5B-992F-F9AC5FB8CE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1906" y="857225"/>
            <a:ext cx="1339660" cy="801563"/>
          </a:xfrm>
          <a:prstGeom prst="rect">
            <a:avLst/>
          </a:prstGeom>
        </p:spPr>
      </p:pic>
      <p:sp>
        <p:nvSpPr>
          <p:cNvPr id="8" name="Title 2">
            <a:extLst>
              <a:ext uri="{FF2B5EF4-FFF2-40B4-BE49-F238E27FC236}">
                <a16:creationId xmlns:a16="http://schemas.microsoft.com/office/drawing/2014/main" id="{FF21ECC9-CE8B-4845-8C00-8BC81734EC42}"/>
              </a:ext>
            </a:extLst>
          </p:cNvPr>
          <p:cNvSpPr txBox="1">
            <a:spLocks/>
          </p:cNvSpPr>
          <p:nvPr/>
        </p:nvSpPr>
        <p:spPr>
          <a:xfrm>
            <a:off x="593659" y="5234152"/>
            <a:ext cx="11725734" cy="1049252"/>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38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rPr>
              <a:t>Sending an Email Using Amazon </a:t>
            </a:r>
            <a:r>
              <a:rPr kumimoji="0" lang="en-US" sz="3800" b="0" i="0" u="none" strike="noStrike" kern="1200" cap="none" spc="0" normalizeH="0" baseline="0" noProof="0" dirty="0" err="1">
                <a:ln>
                  <a:noFill/>
                </a:ln>
                <a:solidFill>
                  <a:prstClr val="black"/>
                </a:solidFill>
                <a:effectLst/>
                <a:uLnTx/>
                <a:uFillTx/>
                <a:latin typeface="Trebuchet MS" panose="020B0603020202020204" pitchFamily="34" charset="0"/>
                <a:ea typeface="+mn-ea"/>
                <a:cs typeface="+mn-cs"/>
              </a:rPr>
              <a:t>SNS</a:t>
            </a:r>
            <a:endParaRPr kumimoji="0" lang="en-US" sz="38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pic>
        <p:nvPicPr>
          <p:cNvPr id="3" name="Picture 2" descr="A blue sign with white text&#10;&#10;Description automatically generated with medium confidence">
            <a:extLst>
              <a:ext uri="{FF2B5EF4-FFF2-40B4-BE49-F238E27FC236}">
                <a16:creationId xmlns:a16="http://schemas.microsoft.com/office/drawing/2014/main" id="{AF936933-7BCA-DEE6-B1CB-F9042311AF3C}"/>
              </a:ext>
            </a:extLst>
          </p:cNvPr>
          <p:cNvPicPr>
            <a:picLocks noChangeAspect="1"/>
          </p:cNvPicPr>
          <p:nvPr/>
        </p:nvPicPr>
        <p:blipFill rotWithShape="1">
          <a:blip r:embed="rId4">
            <a:extLst>
              <a:ext uri="{28A0092B-C50C-407E-A947-70E740481C1C}">
                <a14:useLocalDpi xmlns:a14="http://schemas.microsoft.com/office/drawing/2010/main" val="0"/>
              </a:ext>
            </a:extLst>
          </a:blip>
          <a:srcRect l="25313" r="23829"/>
          <a:stretch/>
        </p:blipFill>
        <p:spPr>
          <a:xfrm>
            <a:off x="10489424" y="637458"/>
            <a:ext cx="1141585" cy="1175779"/>
          </a:xfrm>
          <a:prstGeom prst="rect">
            <a:avLst/>
          </a:prstGeom>
        </p:spPr>
      </p:pic>
    </p:spTree>
    <p:extLst>
      <p:ext uri="{BB962C8B-B14F-4D97-AF65-F5344CB8AC3E}">
        <p14:creationId xmlns:p14="http://schemas.microsoft.com/office/powerpoint/2010/main" val="6911951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A5FECD-4755-4007-8FA8-68A9F27A6C73}"/>
              </a:ext>
            </a:extLst>
          </p:cNvPr>
          <p:cNvSpPr/>
          <p:nvPr/>
        </p:nvSpPr>
        <p:spPr>
          <a:xfrm>
            <a:off x="5549778" y="2773536"/>
            <a:ext cx="1698071" cy="1333998"/>
          </a:xfrm>
          <a:prstGeom prst="rect">
            <a:avLst/>
          </a:prstGeom>
          <a:solidFill>
            <a:srgbClr val="41A5EE"/>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Order Service</a:t>
            </a:r>
          </a:p>
        </p:txBody>
      </p:sp>
      <p:cxnSp>
        <p:nvCxnSpPr>
          <p:cNvPr id="18" name="Connector: Elbow 17">
            <a:extLst>
              <a:ext uri="{FF2B5EF4-FFF2-40B4-BE49-F238E27FC236}">
                <a16:creationId xmlns:a16="http://schemas.microsoft.com/office/drawing/2014/main" id="{5367E6E7-A33D-48DB-A82A-FF209E2914A3}"/>
              </a:ext>
            </a:extLst>
          </p:cNvPr>
          <p:cNvCxnSpPr>
            <a:cxnSpLocks/>
            <a:stCxn id="4" idx="3"/>
            <a:endCxn id="23" idx="1"/>
          </p:cNvCxnSpPr>
          <p:nvPr/>
        </p:nvCxnSpPr>
        <p:spPr>
          <a:xfrm flipV="1">
            <a:off x="7247849" y="1224971"/>
            <a:ext cx="1674749" cy="2215564"/>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DC60635-D99A-4471-A66D-10F74ADDD84F}"/>
              </a:ext>
            </a:extLst>
          </p:cNvPr>
          <p:cNvSpPr/>
          <p:nvPr/>
        </p:nvSpPr>
        <p:spPr>
          <a:xfrm>
            <a:off x="8922599" y="2052749"/>
            <a:ext cx="1698071" cy="1333998"/>
          </a:xfrm>
          <a:prstGeom prst="rect">
            <a:avLst/>
          </a:prstGeom>
          <a:solidFill>
            <a:srgbClr val="FF990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Fraud Service</a:t>
            </a:r>
          </a:p>
        </p:txBody>
      </p:sp>
      <p:sp>
        <p:nvSpPr>
          <p:cNvPr id="21" name="Rectangle 20">
            <a:extLst>
              <a:ext uri="{FF2B5EF4-FFF2-40B4-BE49-F238E27FC236}">
                <a16:creationId xmlns:a16="http://schemas.microsoft.com/office/drawing/2014/main" id="{CA365D84-82EB-4860-83CF-2DD361579F1A}"/>
              </a:ext>
            </a:extLst>
          </p:cNvPr>
          <p:cNvSpPr/>
          <p:nvPr/>
        </p:nvSpPr>
        <p:spPr>
          <a:xfrm>
            <a:off x="8922599" y="3547526"/>
            <a:ext cx="1698071" cy="1333998"/>
          </a:xfrm>
          <a:prstGeom prst="rect">
            <a:avLst/>
          </a:prstGeom>
          <a:solidFill>
            <a:schemeClr val="accent4"/>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Invoice Service</a:t>
            </a:r>
          </a:p>
        </p:txBody>
      </p:sp>
      <p:sp>
        <p:nvSpPr>
          <p:cNvPr id="22" name="Rectangle 21">
            <a:extLst>
              <a:ext uri="{FF2B5EF4-FFF2-40B4-BE49-F238E27FC236}">
                <a16:creationId xmlns:a16="http://schemas.microsoft.com/office/drawing/2014/main" id="{F6698892-1C0D-4E6E-95A3-440D89AADC85}"/>
              </a:ext>
            </a:extLst>
          </p:cNvPr>
          <p:cNvSpPr/>
          <p:nvPr/>
        </p:nvSpPr>
        <p:spPr>
          <a:xfrm>
            <a:off x="8922599" y="5042303"/>
            <a:ext cx="1698071" cy="1333998"/>
          </a:xfrm>
          <a:prstGeom prst="rect">
            <a:avLst/>
          </a:prstGeom>
          <a:solidFill>
            <a:schemeClr val="tx1">
              <a:lumMod val="50000"/>
              <a:lumOff val="50000"/>
            </a:schemeClr>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Shipping Service</a:t>
            </a:r>
          </a:p>
        </p:txBody>
      </p:sp>
      <p:sp>
        <p:nvSpPr>
          <p:cNvPr id="23" name="Rectangle 22">
            <a:extLst>
              <a:ext uri="{FF2B5EF4-FFF2-40B4-BE49-F238E27FC236}">
                <a16:creationId xmlns:a16="http://schemas.microsoft.com/office/drawing/2014/main" id="{6B21B838-5B87-4EE3-A3EC-8F7E8AB5B7D1}"/>
              </a:ext>
            </a:extLst>
          </p:cNvPr>
          <p:cNvSpPr/>
          <p:nvPr/>
        </p:nvSpPr>
        <p:spPr>
          <a:xfrm>
            <a:off x="8922598" y="557972"/>
            <a:ext cx="1698071" cy="1333998"/>
          </a:xfrm>
          <a:prstGeom prst="rect">
            <a:avLst/>
          </a:prstGeom>
          <a:solidFill>
            <a:srgbClr val="92D05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Forecasting Service</a:t>
            </a:r>
          </a:p>
        </p:txBody>
      </p:sp>
      <p:cxnSp>
        <p:nvCxnSpPr>
          <p:cNvPr id="28" name="Connector: Elbow 27">
            <a:extLst>
              <a:ext uri="{FF2B5EF4-FFF2-40B4-BE49-F238E27FC236}">
                <a16:creationId xmlns:a16="http://schemas.microsoft.com/office/drawing/2014/main" id="{8B1C0604-301B-4CE8-A26C-2CAD2E91E30A}"/>
              </a:ext>
            </a:extLst>
          </p:cNvPr>
          <p:cNvCxnSpPr>
            <a:cxnSpLocks/>
            <a:stCxn id="4" idx="3"/>
            <a:endCxn id="20" idx="1"/>
          </p:cNvCxnSpPr>
          <p:nvPr/>
        </p:nvCxnSpPr>
        <p:spPr>
          <a:xfrm flipV="1">
            <a:off x="7247849" y="2719748"/>
            <a:ext cx="1674750" cy="72078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67559AF6-4088-4964-8175-90D0F2E0C215}"/>
              </a:ext>
            </a:extLst>
          </p:cNvPr>
          <p:cNvCxnSpPr>
            <a:cxnSpLocks/>
            <a:stCxn id="4" idx="3"/>
            <a:endCxn id="21" idx="1"/>
          </p:cNvCxnSpPr>
          <p:nvPr/>
        </p:nvCxnSpPr>
        <p:spPr>
          <a:xfrm>
            <a:off x="7247849" y="3440535"/>
            <a:ext cx="1674750" cy="773990"/>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7E2F1F4E-0DB1-429A-A7FE-01E5E2FF0751}"/>
              </a:ext>
            </a:extLst>
          </p:cNvPr>
          <p:cNvCxnSpPr>
            <a:cxnSpLocks/>
            <a:stCxn id="4" idx="3"/>
            <a:endCxn id="22" idx="1"/>
          </p:cNvCxnSpPr>
          <p:nvPr/>
        </p:nvCxnSpPr>
        <p:spPr>
          <a:xfrm>
            <a:off x="7247849" y="3440535"/>
            <a:ext cx="1674750" cy="226876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9" name="Content Placeholder 38">
            <a:extLst>
              <a:ext uri="{FF2B5EF4-FFF2-40B4-BE49-F238E27FC236}">
                <a16:creationId xmlns:a16="http://schemas.microsoft.com/office/drawing/2014/main" id="{350B5735-F77F-4592-B2E3-A1C8C386FF9C}"/>
              </a:ext>
            </a:extLst>
          </p:cNvPr>
          <p:cNvSpPr>
            <a:spLocks noGrp="1"/>
          </p:cNvSpPr>
          <p:nvPr>
            <p:ph sz="quarter" idx="14"/>
          </p:nvPr>
        </p:nvSpPr>
        <p:spPr/>
        <p:txBody>
          <a:bodyPr/>
          <a:lstStyle/>
          <a:p>
            <a:r>
              <a:rPr lang="en-US" dirty="0"/>
              <a:t>Amazon </a:t>
            </a:r>
            <a:r>
              <a:rPr lang="en-US" dirty="0" err="1"/>
              <a:t>EventBridge</a:t>
            </a:r>
            <a:r>
              <a:rPr lang="en-US" dirty="0"/>
              <a:t> (formerly CloudWatch Events)</a:t>
            </a:r>
          </a:p>
          <a:p>
            <a:r>
              <a:rPr lang="en-US" sz="2000" dirty="0"/>
              <a:t>Build decoupled, </a:t>
            </a:r>
            <a:br>
              <a:rPr lang="en-US" sz="2000" dirty="0"/>
            </a:br>
            <a:r>
              <a:rPr lang="en-US" sz="2000" dirty="0"/>
              <a:t>event-driven architectures</a:t>
            </a:r>
          </a:p>
        </p:txBody>
      </p:sp>
      <p:pic>
        <p:nvPicPr>
          <p:cNvPr id="40" name="Graphic 19">
            <a:extLst>
              <a:ext uri="{FF2B5EF4-FFF2-40B4-BE49-F238E27FC236}">
                <a16:creationId xmlns:a16="http://schemas.microsoft.com/office/drawing/2014/main" id="{51117EFE-0366-4089-A9EC-DC5C8CA020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9037" y="8439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9796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0" grpId="0" animBg="1"/>
      <p:bldP spid="21" grpId="0" animBg="1"/>
      <p:bldP spid="22" grpId="0" animBg="1"/>
      <p:bldP spid="23"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A5FECD-4755-4007-8FA8-68A9F27A6C73}"/>
              </a:ext>
            </a:extLst>
          </p:cNvPr>
          <p:cNvSpPr/>
          <p:nvPr/>
        </p:nvSpPr>
        <p:spPr>
          <a:xfrm>
            <a:off x="5200156" y="2773536"/>
            <a:ext cx="1698071" cy="1333998"/>
          </a:xfrm>
          <a:prstGeom prst="rect">
            <a:avLst/>
          </a:prstGeom>
          <a:solidFill>
            <a:srgbClr val="41A5EE"/>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Order Service</a:t>
            </a:r>
          </a:p>
        </p:txBody>
      </p:sp>
      <p:cxnSp>
        <p:nvCxnSpPr>
          <p:cNvPr id="18" name="Connector: Elbow 17">
            <a:extLst>
              <a:ext uri="{FF2B5EF4-FFF2-40B4-BE49-F238E27FC236}">
                <a16:creationId xmlns:a16="http://schemas.microsoft.com/office/drawing/2014/main" id="{5367E6E7-A33D-48DB-A82A-FF209E2914A3}"/>
              </a:ext>
            </a:extLst>
          </p:cNvPr>
          <p:cNvCxnSpPr>
            <a:cxnSpLocks/>
            <a:stCxn id="13" idx="3"/>
            <a:endCxn id="23" idx="1"/>
          </p:cNvCxnSpPr>
          <p:nvPr/>
        </p:nvCxnSpPr>
        <p:spPr>
          <a:xfrm flipV="1">
            <a:off x="8517914" y="1224971"/>
            <a:ext cx="1345974" cy="2215564"/>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DC60635-D99A-4471-A66D-10F74ADDD84F}"/>
              </a:ext>
            </a:extLst>
          </p:cNvPr>
          <p:cNvSpPr/>
          <p:nvPr/>
        </p:nvSpPr>
        <p:spPr>
          <a:xfrm>
            <a:off x="9863889" y="2052749"/>
            <a:ext cx="1698071" cy="1333998"/>
          </a:xfrm>
          <a:prstGeom prst="rect">
            <a:avLst/>
          </a:prstGeom>
          <a:solidFill>
            <a:srgbClr val="FF990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Fraud Service</a:t>
            </a:r>
          </a:p>
        </p:txBody>
      </p:sp>
      <p:sp>
        <p:nvSpPr>
          <p:cNvPr id="21" name="Rectangle 20">
            <a:extLst>
              <a:ext uri="{FF2B5EF4-FFF2-40B4-BE49-F238E27FC236}">
                <a16:creationId xmlns:a16="http://schemas.microsoft.com/office/drawing/2014/main" id="{CA365D84-82EB-4860-83CF-2DD361579F1A}"/>
              </a:ext>
            </a:extLst>
          </p:cNvPr>
          <p:cNvSpPr/>
          <p:nvPr/>
        </p:nvSpPr>
        <p:spPr>
          <a:xfrm>
            <a:off x="9863889" y="3547526"/>
            <a:ext cx="1698071" cy="1333998"/>
          </a:xfrm>
          <a:prstGeom prst="rect">
            <a:avLst/>
          </a:prstGeom>
          <a:solidFill>
            <a:schemeClr val="accent4"/>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Invoice Service</a:t>
            </a:r>
          </a:p>
        </p:txBody>
      </p:sp>
      <p:sp>
        <p:nvSpPr>
          <p:cNvPr id="22" name="Rectangle 21">
            <a:extLst>
              <a:ext uri="{FF2B5EF4-FFF2-40B4-BE49-F238E27FC236}">
                <a16:creationId xmlns:a16="http://schemas.microsoft.com/office/drawing/2014/main" id="{F6698892-1C0D-4E6E-95A3-440D89AADC85}"/>
              </a:ext>
            </a:extLst>
          </p:cNvPr>
          <p:cNvSpPr/>
          <p:nvPr/>
        </p:nvSpPr>
        <p:spPr>
          <a:xfrm>
            <a:off x="9863889" y="5042303"/>
            <a:ext cx="1698071" cy="1333998"/>
          </a:xfrm>
          <a:prstGeom prst="rect">
            <a:avLst/>
          </a:prstGeom>
          <a:solidFill>
            <a:schemeClr val="tx1">
              <a:lumMod val="50000"/>
              <a:lumOff val="50000"/>
            </a:schemeClr>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Shipping Service</a:t>
            </a:r>
          </a:p>
        </p:txBody>
      </p:sp>
      <p:sp>
        <p:nvSpPr>
          <p:cNvPr id="23" name="Rectangle 22">
            <a:extLst>
              <a:ext uri="{FF2B5EF4-FFF2-40B4-BE49-F238E27FC236}">
                <a16:creationId xmlns:a16="http://schemas.microsoft.com/office/drawing/2014/main" id="{6B21B838-5B87-4EE3-A3EC-8F7E8AB5B7D1}"/>
              </a:ext>
            </a:extLst>
          </p:cNvPr>
          <p:cNvSpPr/>
          <p:nvPr/>
        </p:nvSpPr>
        <p:spPr>
          <a:xfrm>
            <a:off x="9863888" y="557972"/>
            <a:ext cx="1698071" cy="1333998"/>
          </a:xfrm>
          <a:prstGeom prst="rect">
            <a:avLst/>
          </a:prstGeom>
          <a:solidFill>
            <a:srgbClr val="92D05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Forecasting Service</a:t>
            </a:r>
          </a:p>
        </p:txBody>
      </p:sp>
      <p:cxnSp>
        <p:nvCxnSpPr>
          <p:cNvPr id="28" name="Connector: Elbow 27">
            <a:extLst>
              <a:ext uri="{FF2B5EF4-FFF2-40B4-BE49-F238E27FC236}">
                <a16:creationId xmlns:a16="http://schemas.microsoft.com/office/drawing/2014/main" id="{8B1C0604-301B-4CE8-A26C-2CAD2E91E30A}"/>
              </a:ext>
            </a:extLst>
          </p:cNvPr>
          <p:cNvCxnSpPr>
            <a:cxnSpLocks/>
            <a:stCxn id="13" idx="3"/>
            <a:endCxn id="20" idx="1"/>
          </p:cNvCxnSpPr>
          <p:nvPr/>
        </p:nvCxnSpPr>
        <p:spPr>
          <a:xfrm flipV="1">
            <a:off x="8517914" y="2719748"/>
            <a:ext cx="1345975" cy="72078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67559AF6-4088-4964-8175-90D0F2E0C215}"/>
              </a:ext>
            </a:extLst>
          </p:cNvPr>
          <p:cNvCxnSpPr>
            <a:cxnSpLocks/>
            <a:stCxn id="13" idx="3"/>
            <a:endCxn id="21" idx="1"/>
          </p:cNvCxnSpPr>
          <p:nvPr/>
        </p:nvCxnSpPr>
        <p:spPr>
          <a:xfrm>
            <a:off x="8517914" y="3440535"/>
            <a:ext cx="1345975" cy="773990"/>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7E2F1F4E-0DB1-429A-A7FE-01E5E2FF0751}"/>
              </a:ext>
            </a:extLst>
          </p:cNvPr>
          <p:cNvCxnSpPr>
            <a:cxnSpLocks/>
            <a:stCxn id="13" idx="3"/>
            <a:endCxn id="22" idx="1"/>
          </p:cNvCxnSpPr>
          <p:nvPr/>
        </p:nvCxnSpPr>
        <p:spPr>
          <a:xfrm>
            <a:off x="8517914" y="3440535"/>
            <a:ext cx="1345975" cy="226876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9" name="Content Placeholder 38">
            <a:extLst>
              <a:ext uri="{FF2B5EF4-FFF2-40B4-BE49-F238E27FC236}">
                <a16:creationId xmlns:a16="http://schemas.microsoft.com/office/drawing/2014/main" id="{350B5735-F77F-4592-B2E3-A1C8C386FF9C}"/>
              </a:ext>
            </a:extLst>
          </p:cNvPr>
          <p:cNvSpPr>
            <a:spLocks noGrp="1"/>
          </p:cNvSpPr>
          <p:nvPr>
            <p:ph sz="quarter" idx="14"/>
          </p:nvPr>
        </p:nvSpPr>
        <p:spPr/>
        <p:txBody>
          <a:bodyPr/>
          <a:lstStyle/>
          <a:p>
            <a:r>
              <a:rPr lang="en-US" dirty="0"/>
              <a:t>Amazon </a:t>
            </a:r>
            <a:r>
              <a:rPr lang="en-US" dirty="0" err="1"/>
              <a:t>EventBridge</a:t>
            </a:r>
            <a:r>
              <a:rPr lang="en-US" dirty="0"/>
              <a:t> (formerly CloudWatch Events)</a:t>
            </a:r>
          </a:p>
        </p:txBody>
      </p:sp>
      <p:pic>
        <p:nvPicPr>
          <p:cNvPr id="40" name="Graphic 19">
            <a:extLst>
              <a:ext uri="{FF2B5EF4-FFF2-40B4-BE49-F238E27FC236}">
                <a16:creationId xmlns:a16="http://schemas.microsoft.com/office/drawing/2014/main" id="{51117EFE-0366-4089-A9EC-DC5C8CA020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2189" y="12249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Graphic 27">
            <a:extLst>
              <a:ext uri="{FF2B5EF4-FFF2-40B4-BE49-F238E27FC236}">
                <a16:creationId xmlns:a16="http://schemas.microsoft.com/office/drawing/2014/main" id="{B8270604-8C59-4C94-8D9E-17148B78C8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47005" y="2905080"/>
            <a:ext cx="1070909" cy="107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9" name="Straight Arrow Connector 18">
            <a:extLst>
              <a:ext uri="{FF2B5EF4-FFF2-40B4-BE49-F238E27FC236}">
                <a16:creationId xmlns:a16="http://schemas.microsoft.com/office/drawing/2014/main" id="{4A02EB29-F43E-445C-9258-B973DBDBE2FB}"/>
              </a:ext>
            </a:extLst>
          </p:cNvPr>
          <p:cNvCxnSpPr>
            <a:cxnSpLocks/>
            <a:stCxn id="4" idx="3"/>
            <a:endCxn id="13" idx="1"/>
          </p:cNvCxnSpPr>
          <p:nvPr/>
        </p:nvCxnSpPr>
        <p:spPr>
          <a:xfrm>
            <a:off x="6898227" y="3440535"/>
            <a:ext cx="54877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6D6E524-1224-49FD-B519-85980E9A9B1C}"/>
              </a:ext>
            </a:extLst>
          </p:cNvPr>
          <p:cNvSpPr txBox="1"/>
          <p:nvPr/>
        </p:nvSpPr>
        <p:spPr>
          <a:xfrm>
            <a:off x="7472122" y="3758164"/>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Event Bus</a:t>
            </a:r>
          </a:p>
        </p:txBody>
      </p:sp>
      <p:sp>
        <p:nvSpPr>
          <p:cNvPr id="25" name="TextBox 24">
            <a:extLst>
              <a:ext uri="{FF2B5EF4-FFF2-40B4-BE49-F238E27FC236}">
                <a16:creationId xmlns:a16="http://schemas.microsoft.com/office/drawing/2014/main" id="{624BD39C-EE0B-45C5-AA2C-3489D753160F}"/>
              </a:ext>
            </a:extLst>
          </p:cNvPr>
          <p:cNvSpPr txBox="1"/>
          <p:nvPr/>
        </p:nvSpPr>
        <p:spPr>
          <a:xfrm>
            <a:off x="5566451" y="4141665"/>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Publisher</a:t>
            </a:r>
          </a:p>
        </p:txBody>
      </p:sp>
      <p:sp>
        <p:nvSpPr>
          <p:cNvPr id="26" name="TextBox 25">
            <a:extLst>
              <a:ext uri="{FF2B5EF4-FFF2-40B4-BE49-F238E27FC236}">
                <a16:creationId xmlns:a16="http://schemas.microsoft.com/office/drawing/2014/main" id="{82E9068D-9759-4F8B-BB72-CFECDAD262A1}"/>
              </a:ext>
            </a:extLst>
          </p:cNvPr>
          <p:cNvSpPr txBox="1"/>
          <p:nvPr/>
        </p:nvSpPr>
        <p:spPr>
          <a:xfrm>
            <a:off x="9729075" y="6335960"/>
            <a:ext cx="1967695"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Subscribers</a:t>
            </a:r>
          </a:p>
        </p:txBody>
      </p:sp>
      <p:sp>
        <p:nvSpPr>
          <p:cNvPr id="27" name="TextBox 26">
            <a:extLst>
              <a:ext uri="{FF2B5EF4-FFF2-40B4-BE49-F238E27FC236}">
                <a16:creationId xmlns:a16="http://schemas.microsoft.com/office/drawing/2014/main" id="{74C1270B-613A-4E38-8E51-7193CC8FBA13}"/>
              </a:ext>
            </a:extLst>
          </p:cNvPr>
          <p:cNvSpPr txBox="1"/>
          <p:nvPr/>
        </p:nvSpPr>
        <p:spPr>
          <a:xfrm>
            <a:off x="4904531" y="1966735"/>
            <a:ext cx="180834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Pub/Sub</a:t>
            </a:r>
          </a:p>
        </p:txBody>
      </p:sp>
    </p:spTree>
    <p:extLst>
      <p:ext uri="{BB962C8B-B14F-4D97-AF65-F5344CB8AC3E}">
        <p14:creationId xmlns:p14="http://schemas.microsoft.com/office/powerpoint/2010/main" val="5968842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A5FECD-4755-4007-8FA8-68A9F27A6C73}"/>
              </a:ext>
            </a:extLst>
          </p:cNvPr>
          <p:cNvSpPr/>
          <p:nvPr/>
        </p:nvSpPr>
        <p:spPr>
          <a:xfrm>
            <a:off x="5200156" y="2773536"/>
            <a:ext cx="1698071" cy="1333998"/>
          </a:xfrm>
          <a:prstGeom prst="rect">
            <a:avLst/>
          </a:prstGeom>
          <a:solidFill>
            <a:srgbClr val="41A5EE"/>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Order Service</a:t>
            </a:r>
          </a:p>
        </p:txBody>
      </p:sp>
      <p:cxnSp>
        <p:nvCxnSpPr>
          <p:cNvPr id="18" name="Connector: Elbow 17">
            <a:extLst>
              <a:ext uri="{FF2B5EF4-FFF2-40B4-BE49-F238E27FC236}">
                <a16:creationId xmlns:a16="http://schemas.microsoft.com/office/drawing/2014/main" id="{5367E6E7-A33D-48DB-A82A-FF209E2914A3}"/>
              </a:ext>
            </a:extLst>
          </p:cNvPr>
          <p:cNvCxnSpPr>
            <a:cxnSpLocks/>
            <a:stCxn id="13" idx="3"/>
            <a:endCxn id="23" idx="1"/>
          </p:cNvCxnSpPr>
          <p:nvPr/>
        </p:nvCxnSpPr>
        <p:spPr>
          <a:xfrm flipV="1">
            <a:off x="8517914" y="1224971"/>
            <a:ext cx="1345974" cy="2215564"/>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DC60635-D99A-4471-A66D-10F74ADDD84F}"/>
              </a:ext>
            </a:extLst>
          </p:cNvPr>
          <p:cNvSpPr/>
          <p:nvPr/>
        </p:nvSpPr>
        <p:spPr>
          <a:xfrm>
            <a:off x="9863889" y="2052749"/>
            <a:ext cx="1698071" cy="1333998"/>
          </a:xfrm>
          <a:prstGeom prst="rect">
            <a:avLst/>
          </a:prstGeom>
          <a:solidFill>
            <a:srgbClr val="FF990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Fraud Service</a:t>
            </a:r>
          </a:p>
        </p:txBody>
      </p:sp>
      <p:sp>
        <p:nvSpPr>
          <p:cNvPr id="21" name="Rectangle 20">
            <a:extLst>
              <a:ext uri="{FF2B5EF4-FFF2-40B4-BE49-F238E27FC236}">
                <a16:creationId xmlns:a16="http://schemas.microsoft.com/office/drawing/2014/main" id="{CA365D84-82EB-4860-83CF-2DD361579F1A}"/>
              </a:ext>
            </a:extLst>
          </p:cNvPr>
          <p:cNvSpPr/>
          <p:nvPr/>
        </p:nvSpPr>
        <p:spPr>
          <a:xfrm>
            <a:off x="9863889" y="3547526"/>
            <a:ext cx="1698071" cy="1333998"/>
          </a:xfrm>
          <a:prstGeom prst="rect">
            <a:avLst/>
          </a:prstGeom>
          <a:solidFill>
            <a:schemeClr val="accent4"/>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Invoice Service</a:t>
            </a:r>
          </a:p>
        </p:txBody>
      </p:sp>
      <p:sp>
        <p:nvSpPr>
          <p:cNvPr id="22" name="Rectangle 21">
            <a:extLst>
              <a:ext uri="{FF2B5EF4-FFF2-40B4-BE49-F238E27FC236}">
                <a16:creationId xmlns:a16="http://schemas.microsoft.com/office/drawing/2014/main" id="{F6698892-1C0D-4E6E-95A3-440D89AADC85}"/>
              </a:ext>
            </a:extLst>
          </p:cNvPr>
          <p:cNvSpPr/>
          <p:nvPr/>
        </p:nvSpPr>
        <p:spPr>
          <a:xfrm>
            <a:off x="9863889" y="5042303"/>
            <a:ext cx="1698071" cy="1333998"/>
          </a:xfrm>
          <a:prstGeom prst="rect">
            <a:avLst/>
          </a:prstGeom>
          <a:solidFill>
            <a:schemeClr val="tx1">
              <a:lumMod val="50000"/>
              <a:lumOff val="50000"/>
            </a:schemeClr>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Shipping Service</a:t>
            </a:r>
          </a:p>
        </p:txBody>
      </p:sp>
      <p:sp>
        <p:nvSpPr>
          <p:cNvPr id="23" name="Rectangle 22">
            <a:extLst>
              <a:ext uri="{FF2B5EF4-FFF2-40B4-BE49-F238E27FC236}">
                <a16:creationId xmlns:a16="http://schemas.microsoft.com/office/drawing/2014/main" id="{6B21B838-5B87-4EE3-A3EC-8F7E8AB5B7D1}"/>
              </a:ext>
            </a:extLst>
          </p:cNvPr>
          <p:cNvSpPr/>
          <p:nvPr/>
        </p:nvSpPr>
        <p:spPr>
          <a:xfrm>
            <a:off x="9863888" y="557972"/>
            <a:ext cx="1698071" cy="1333998"/>
          </a:xfrm>
          <a:prstGeom prst="rect">
            <a:avLst/>
          </a:prstGeom>
          <a:solidFill>
            <a:srgbClr val="92D05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Forecasting Service</a:t>
            </a:r>
          </a:p>
        </p:txBody>
      </p:sp>
      <p:cxnSp>
        <p:nvCxnSpPr>
          <p:cNvPr id="28" name="Connector: Elbow 27">
            <a:extLst>
              <a:ext uri="{FF2B5EF4-FFF2-40B4-BE49-F238E27FC236}">
                <a16:creationId xmlns:a16="http://schemas.microsoft.com/office/drawing/2014/main" id="{8B1C0604-301B-4CE8-A26C-2CAD2E91E30A}"/>
              </a:ext>
            </a:extLst>
          </p:cNvPr>
          <p:cNvCxnSpPr>
            <a:cxnSpLocks/>
            <a:stCxn id="13" idx="3"/>
            <a:endCxn id="20" idx="1"/>
          </p:cNvCxnSpPr>
          <p:nvPr/>
        </p:nvCxnSpPr>
        <p:spPr>
          <a:xfrm flipV="1">
            <a:off x="8517914" y="2719748"/>
            <a:ext cx="1345975" cy="72078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67559AF6-4088-4964-8175-90D0F2E0C215}"/>
              </a:ext>
            </a:extLst>
          </p:cNvPr>
          <p:cNvCxnSpPr>
            <a:cxnSpLocks/>
            <a:stCxn id="13" idx="3"/>
            <a:endCxn id="21" idx="1"/>
          </p:cNvCxnSpPr>
          <p:nvPr/>
        </p:nvCxnSpPr>
        <p:spPr>
          <a:xfrm>
            <a:off x="8517914" y="3440535"/>
            <a:ext cx="1345975" cy="773990"/>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7E2F1F4E-0DB1-429A-A7FE-01E5E2FF0751}"/>
              </a:ext>
            </a:extLst>
          </p:cNvPr>
          <p:cNvCxnSpPr>
            <a:cxnSpLocks/>
            <a:stCxn id="13" idx="3"/>
            <a:endCxn id="22" idx="1"/>
          </p:cNvCxnSpPr>
          <p:nvPr/>
        </p:nvCxnSpPr>
        <p:spPr>
          <a:xfrm>
            <a:off x="8517914" y="3440535"/>
            <a:ext cx="1345975" cy="226876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9" name="Content Placeholder 38">
            <a:extLst>
              <a:ext uri="{FF2B5EF4-FFF2-40B4-BE49-F238E27FC236}">
                <a16:creationId xmlns:a16="http://schemas.microsoft.com/office/drawing/2014/main" id="{350B5735-F77F-4592-B2E3-A1C8C386FF9C}"/>
              </a:ext>
            </a:extLst>
          </p:cNvPr>
          <p:cNvSpPr>
            <a:spLocks noGrp="1"/>
          </p:cNvSpPr>
          <p:nvPr>
            <p:ph sz="quarter" idx="14"/>
          </p:nvPr>
        </p:nvSpPr>
        <p:spPr/>
        <p:txBody>
          <a:bodyPr/>
          <a:lstStyle/>
          <a:p>
            <a:r>
              <a:rPr lang="en-US" dirty="0"/>
              <a:t>Amazon </a:t>
            </a:r>
            <a:r>
              <a:rPr lang="en-US" dirty="0" err="1"/>
              <a:t>EventBridge</a:t>
            </a:r>
            <a:r>
              <a:rPr lang="en-US" dirty="0"/>
              <a:t> (formerly CloudWatch Events)</a:t>
            </a:r>
          </a:p>
        </p:txBody>
      </p:sp>
      <p:pic>
        <p:nvPicPr>
          <p:cNvPr id="40" name="Graphic 19">
            <a:extLst>
              <a:ext uri="{FF2B5EF4-FFF2-40B4-BE49-F238E27FC236}">
                <a16:creationId xmlns:a16="http://schemas.microsoft.com/office/drawing/2014/main" id="{51117EFE-0366-4089-A9EC-DC5C8CA020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2189" y="12249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Graphic 27">
            <a:extLst>
              <a:ext uri="{FF2B5EF4-FFF2-40B4-BE49-F238E27FC236}">
                <a16:creationId xmlns:a16="http://schemas.microsoft.com/office/drawing/2014/main" id="{B8270604-8C59-4C94-8D9E-17148B78C8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47005" y="2905080"/>
            <a:ext cx="1070909" cy="107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9" name="Straight Arrow Connector 18">
            <a:extLst>
              <a:ext uri="{FF2B5EF4-FFF2-40B4-BE49-F238E27FC236}">
                <a16:creationId xmlns:a16="http://schemas.microsoft.com/office/drawing/2014/main" id="{4A02EB29-F43E-445C-9258-B973DBDBE2FB}"/>
              </a:ext>
            </a:extLst>
          </p:cNvPr>
          <p:cNvCxnSpPr>
            <a:cxnSpLocks/>
            <a:stCxn id="4" idx="3"/>
            <a:endCxn id="13" idx="1"/>
          </p:cNvCxnSpPr>
          <p:nvPr/>
        </p:nvCxnSpPr>
        <p:spPr>
          <a:xfrm>
            <a:off x="6898227" y="3440535"/>
            <a:ext cx="54877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6D6E524-1224-49FD-B519-85980E9A9B1C}"/>
              </a:ext>
            </a:extLst>
          </p:cNvPr>
          <p:cNvSpPr txBox="1"/>
          <p:nvPr/>
        </p:nvSpPr>
        <p:spPr>
          <a:xfrm>
            <a:off x="7472122" y="3758164"/>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Event Bus</a:t>
            </a:r>
          </a:p>
        </p:txBody>
      </p:sp>
      <p:sp>
        <p:nvSpPr>
          <p:cNvPr id="25" name="TextBox 24">
            <a:extLst>
              <a:ext uri="{FF2B5EF4-FFF2-40B4-BE49-F238E27FC236}">
                <a16:creationId xmlns:a16="http://schemas.microsoft.com/office/drawing/2014/main" id="{624BD39C-EE0B-45C5-AA2C-3489D753160F}"/>
              </a:ext>
            </a:extLst>
          </p:cNvPr>
          <p:cNvSpPr txBox="1"/>
          <p:nvPr/>
        </p:nvSpPr>
        <p:spPr>
          <a:xfrm>
            <a:off x="5566451" y="4141665"/>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Publisher</a:t>
            </a:r>
          </a:p>
        </p:txBody>
      </p:sp>
      <p:sp>
        <p:nvSpPr>
          <p:cNvPr id="26" name="TextBox 25">
            <a:extLst>
              <a:ext uri="{FF2B5EF4-FFF2-40B4-BE49-F238E27FC236}">
                <a16:creationId xmlns:a16="http://schemas.microsoft.com/office/drawing/2014/main" id="{82E9068D-9759-4F8B-BB72-CFECDAD262A1}"/>
              </a:ext>
            </a:extLst>
          </p:cNvPr>
          <p:cNvSpPr txBox="1"/>
          <p:nvPr/>
        </p:nvSpPr>
        <p:spPr>
          <a:xfrm>
            <a:off x="9729075" y="6335960"/>
            <a:ext cx="1967695"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Subscribers</a:t>
            </a:r>
          </a:p>
        </p:txBody>
      </p:sp>
      <p:sp>
        <p:nvSpPr>
          <p:cNvPr id="27" name="TextBox 26">
            <a:extLst>
              <a:ext uri="{FF2B5EF4-FFF2-40B4-BE49-F238E27FC236}">
                <a16:creationId xmlns:a16="http://schemas.microsoft.com/office/drawing/2014/main" id="{74C1270B-613A-4E38-8E51-7193CC8FBA13}"/>
              </a:ext>
            </a:extLst>
          </p:cNvPr>
          <p:cNvSpPr txBox="1"/>
          <p:nvPr/>
        </p:nvSpPr>
        <p:spPr>
          <a:xfrm>
            <a:off x="4904531" y="1966735"/>
            <a:ext cx="180834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Pub/Sub</a:t>
            </a:r>
          </a:p>
        </p:txBody>
      </p:sp>
      <p:sp>
        <p:nvSpPr>
          <p:cNvPr id="29" name="Rectangle 28">
            <a:extLst>
              <a:ext uri="{FF2B5EF4-FFF2-40B4-BE49-F238E27FC236}">
                <a16:creationId xmlns:a16="http://schemas.microsoft.com/office/drawing/2014/main" id="{F560871D-F52F-4FED-83FE-2D0392032F28}"/>
              </a:ext>
            </a:extLst>
          </p:cNvPr>
          <p:cNvSpPr/>
          <p:nvPr/>
        </p:nvSpPr>
        <p:spPr>
          <a:xfrm>
            <a:off x="0" y="0"/>
            <a:ext cx="12192000" cy="6858000"/>
          </a:xfrm>
          <a:prstGeom prst="rect">
            <a:avLst/>
          </a:prstGeom>
          <a:solidFill>
            <a:schemeClr val="tx1">
              <a:lumMod val="50000"/>
              <a:lumOff val="50000"/>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5600" b="0" i="0" u="none" strike="noStrike" kern="1200" cap="none" spc="0" normalizeH="0" baseline="0" noProof="0" dirty="0">
                <a:ln>
                  <a:noFill/>
                </a:ln>
                <a:solidFill>
                  <a:prstClr val="white"/>
                </a:solidFill>
                <a:effectLst/>
                <a:uLnTx/>
                <a:uFillTx/>
                <a:latin typeface="Trebuchet MS" panose="020B0603020202020204"/>
                <a:ea typeface="+mn-ea"/>
                <a:cs typeface="+mn-cs"/>
              </a:rPr>
              <a:t>Isn’t this the same thing as </a:t>
            </a:r>
            <a:r>
              <a:rPr kumimoji="0" lang="en-US" sz="5600" b="0" i="0" u="none" strike="noStrike" kern="1200" cap="none" spc="0" normalizeH="0" baseline="0" noProof="0" dirty="0" err="1">
                <a:ln>
                  <a:noFill/>
                </a:ln>
                <a:solidFill>
                  <a:prstClr val="white"/>
                </a:solidFill>
                <a:effectLst/>
                <a:uLnTx/>
                <a:uFillTx/>
                <a:latin typeface="Trebuchet MS" panose="020B0603020202020204"/>
                <a:ea typeface="+mn-ea"/>
                <a:cs typeface="+mn-cs"/>
              </a:rPr>
              <a:t>SNS</a:t>
            </a:r>
            <a:r>
              <a:rPr kumimoji="0" lang="en-US" sz="5600" b="0" i="0" u="none" strike="noStrike" kern="1200" cap="none" spc="0" normalizeH="0" baseline="0" noProof="0" dirty="0">
                <a:ln>
                  <a:noFill/>
                </a:ln>
                <a:solidFill>
                  <a:prstClr val="white"/>
                </a:solidFill>
                <a:effectLst/>
                <a:uLnTx/>
                <a:uFillTx/>
                <a:latin typeface="Trebuchet MS" panose="020B0603020202020204"/>
                <a:ea typeface="+mn-ea"/>
                <a:cs typeface="+mn-cs"/>
              </a:rPr>
              <a:t>?  </a:t>
            </a:r>
            <a:br>
              <a:rPr kumimoji="0" lang="en-US" sz="5600" b="0" i="0" u="none" strike="noStrike" kern="1200" cap="none" spc="0" normalizeH="0" baseline="0" noProof="0" dirty="0">
                <a:ln>
                  <a:noFill/>
                </a:ln>
                <a:solidFill>
                  <a:prstClr val="white"/>
                </a:solidFill>
                <a:effectLst/>
                <a:uLnTx/>
                <a:uFillTx/>
                <a:latin typeface="Trebuchet MS" panose="020B0603020202020204"/>
                <a:ea typeface="+mn-ea"/>
                <a:cs typeface="+mn-cs"/>
              </a:rPr>
            </a:br>
            <a:r>
              <a:rPr kumimoji="0" lang="en-US" sz="5600" b="0" i="0" u="none" strike="noStrike" kern="1200" cap="none" spc="0" normalizeH="0" baseline="0" noProof="0" dirty="0">
                <a:ln>
                  <a:noFill/>
                </a:ln>
                <a:solidFill>
                  <a:prstClr val="white"/>
                </a:solidFill>
                <a:effectLst/>
                <a:uLnTx/>
                <a:uFillTx/>
                <a:latin typeface="Trebuchet MS" panose="020B0603020202020204"/>
                <a:ea typeface="+mn-ea"/>
                <a:cs typeface="+mn-cs"/>
              </a:rPr>
              <a:t>Or SQS?</a:t>
            </a:r>
          </a:p>
        </p:txBody>
      </p:sp>
    </p:spTree>
    <p:extLst>
      <p:ext uri="{BB962C8B-B14F-4D97-AF65-F5344CB8AC3E}">
        <p14:creationId xmlns:p14="http://schemas.microsoft.com/office/powerpoint/2010/main" val="10500696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A5FECD-4755-4007-8FA8-68A9F27A6C73}"/>
              </a:ext>
            </a:extLst>
          </p:cNvPr>
          <p:cNvSpPr/>
          <p:nvPr/>
        </p:nvSpPr>
        <p:spPr>
          <a:xfrm>
            <a:off x="5200156" y="2773536"/>
            <a:ext cx="1698071" cy="1333998"/>
          </a:xfrm>
          <a:prstGeom prst="rect">
            <a:avLst/>
          </a:prstGeom>
          <a:solidFill>
            <a:srgbClr val="41A5EE"/>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Order Service</a:t>
            </a:r>
          </a:p>
        </p:txBody>
      </p:sp>
      <p:cxnSp>
        <p:nvCxnSpPr>
          <p:cNvPr id="18" name="Connector: Elbow 17">
            <a:extLst>
              <a:ext uri="{FF2B5EF4-FFF2-40B4-BE49-F238E27FC236}">
                <a16:creationId xmlns:a16="http://schemas.microsoft.com/office/drawing/2014/main" id="{5367E6E7-A33D-48DB-A82A-FF209E2914A3}"/>
              </a:ext>
            </a:extLst>
          </p:cNvPr>
          <p:cNvCxnSpPr>
            <a:cxnSpLocks/>
            <a:stCxn id="13" idx="3"/>
            <a:endCxn id="23" idx="1"/>
          </p:cNvCxnSpPr>
          <p:nvPr/>
        </p:nvCxnSpPr>
        <p:spPr>
          <a:xfrm flipV="1">
            <a:off x="8517914" y="1224971"/>
            <a:ext cx="1345974" cy="2215564"/>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DC60635-D99A-4471-A66D-10F74ADDD84F}"/>
              </a:ext>
            </a:extLst>
          </p:cNvPr>
          <p:cNvSpPr/>
          <p:nvPr/>
        </p:nvSpPr>
        <p:spPr>
          <a:xfrm>
            <a:off x="9863889" y="2052749"/>
            <a:ext cx="1698071" cy="1333998"/>
          </a:xfrm>
          <a:prstGeom prst="rect">
            <a:avLst/>
          </a:prstGeom>
          <a:solidFill>
            <a:srgbClr val="FF990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Fraud Service</a:t>
            </a:r>
          </a:p>
        </p:txBody>
      </p:sp>
      <p:sp>
        <p:nvSpPr>
          <p:cNvPr id="21" name="Rectangle 20">
            <a:extLst>
              <a:ext uri="{FF2B5EF4-FFF2-40B4-BE49-F238E27FC236}">
                <a16:creationId xmlns:a16="http://schemas.microsoft.com/office/drawing/2014/main" id="{CA365D84-82EB-4860-83CF-2DD361579F1A}"/>
              </a:ext>
            </a:extLst>
          </p:cNvPr>
          <p:cNvSpPr/>
          <p:nvPr/>
        </p:nvSpPr>
        <p:spPr>
          <a:xfrm>
            <a:off x="9863889" y="3547526"/>
            <a:ext cx="1698071" cy="1333998"/>
          </a:xfrm>
          <a:prstGeom prst="rect">
            <a:avLst/>
          </a:prstGeom>
          <a:solidFill>
            <a:schemeClr val="accent4"/>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Invoice Service</a:t>
            </a:r>
          </a:p>
        </p:txBody>
      </p:sp>
      <p:sp>
        <p:nvSpPr>
          <p:cNvPr id="22" name="Rectangle 21">
            <a:extLst>
              <a:ext uri="{FF2B5EF4-FFF2-40B4-BE49-F238E27FC236}">
                <a16:creationId xmlns:a16="http://schemas.microsoft.com/office/drawing/2014/main" id="{F6698892-1C0D-4E6E-95A3-440D89AADC85}"/>
              </a:ext>
            </a:extLst>
          </p:cNvPr>
          <p:cNvSpPr/>
          <p:nvPr/>
        </p:nvSpPr>
        <p:spPr>
          <a:xfrm>
            <a:off x="9863889" y="5042303"/>
            <a:ext cx="1698071" cy="1333998"/>
          </a:xfrm>
          <a:prstGeom prst="rect">
            <a:avLst/>
          </a:prstGeom>
          <a:solidFill>
            <a:schemeClr val="tx1">
              <a:lumMod val="50000"/>
              <a:lumOff val="50000"/>
            </a:schemeClr>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Shipping Service</a:t>
            </a:r>
          </a:p>
        </p:txBody>
      </p:sp>
      <p:sp>
        <p:nvSpPr>
          <p:cNvPr id="23" name="Rectangle 22">
            <a:extLst>
              <a:ext uri="{FF2B5EF4-FFF2-40B4-BE49-F238E27FC236}">
                <a16:creationId xmlns:a16="http://schemas.microsoft.com/office/drawing/2014/main" id="{6B21B838-5B87-4EE3-A3EC-8F7E8AB5B7D1}"/>
              </a:ext>
            </a:extLst>
          </p:cNvPr>
          <p:cNvSpPr/>
          <p:nvPr/>
        </p:nvSpPr>
        <p:spPr>
          <a:xfrm>
            <a:off x="9863888" y="557972"/>
            <a:ext cx="1698071" cy="1333998"/>
          </a:xfrm>
          <a:prstGeom prst="rect">
            <a:avLst/>
          </a:prstGeom>
          <a:solidFill>
            <a:srgbClr val="92D05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Forecasting Service</a:t>
            </a:r>
          </a:p>
        </p:txBody>
      </p:sp>
      <p:cxnSp>
        <p:nvCxnSpPr>
          <p:cNvPr id="28" name="Connector: Elbow 27">
            <a:extLst>
              <a:ext uri="{FF2B5EF4-FFF2-40B4-BE49-F238E27FC236}">
                <a16:creationId xmlns:a16="http://schemas.microsoft.com/office/drawing/2014/main" id="{8B1C0604-301B-4CE8-A26C-2CAD2E91E30A}"/>
              </a:ext>
            </a:extLst>
          </p:cNvPr>
          <p:cNvCxnSpPr>
            <a:cxnSpLocks/>
            <a:stCxn id="13" idx="3"/>
            <a:endCxn id="20" idx="1"/>
          </p:cNvCxnSpPr>
          <p:nvPr/>
        </p:nvCxnSpPr>
        <p:spPr>
          <a:xfrm flipV="1">
            <a:off x="8517914" y="2719748"/>
            <a:ext cx="1345975" cy="72078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67559AF6-4088-4964-8175-90D0F2E0C215}"/>
              </a:ext>
            </a:extLst>
          </p:cNvPr>
          <p:cNvCxnSpPr>
            <a:cxnSpLocks/>
            <a:stCxn id="13" idx="3"/>
            <a:endCxn id="21" idx="1"/>
          </p:cNvCxnSpPr>
          <p:nvPr/>
        </p:nvCxnSpPr>
        <p:spPr>
          <a:xfrm>
            <a:off x="8517914" y="3440535"/>
            <a:ext cx="1345975" cy="773990"/>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7E2F1F4E-0DB1-429A-A7FE-01E5E2FF0751}"/>
              </a:ext>
            </a:extLst>
          </p:cNvPr>
          <p:cNvCxnSpPr>
            <a:cxnSpLocks/>
            <a:stCxn id="13" idx="3"/>
            <a:endCxn id="22" idx="1"/>
          </p:cNvCxnSpPr>
          <p:nvPr/>
        </p:nvCxnSpPr>
        <p:spPr>
          <a:xfrm>
            <a:off x="8517914" y="3440535"/>
            <a:ext cx="1345975" cy="226876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9" name="Content Placeholder 38">
            <a:extLst>
              <a:ext uri="{FF2B5EF4-FFF2-40B4-BE49-F238E27FC236}">
                <a16:creationId xmlns:a16="http://schemas.microsoft.com/office/drawing/2014/main" id="{350B5735-F77F-4592-B2E3-A1C8C386FF9C}"/>
              </a:ext>
            </a:extLst>
          </p:cNvPr>
          <p:cNvSpPr>
            <a:spLocks noGrp="1"/>
          </p:cNvSpPr>
          <p:nvPr>
            <p:ph sz="quarter" idx="14"/>
          </p:nvPr>
        </p:nvSpPr>
        <p:spPr/>
        <p:txBody>
          <a:bodyPr/>
          <a:lstStyle/>
          <a:p>
            <a:r>
              <a:rPr lang="en-US" dirty="0"/>
              <a:t>Amazon </a:t>
            </a:r>
            <a:r>
              <a:rPr lang="en-US" dirty="0" err="1"/>
              <a:t>EventBridge</a:t>
            </a:r>
            <a:r>
              <a:rPr lang="en-US" dirty="0"/>
              <a:t> (formerly CloudWatch Events)</a:t>
            </a:r>
          </a:p>
        </p:txBody>
      </p:sp>
      <p:pic>
        <p:nvPicPr>
          <p:cNvPr id="40" name="Graphic 19">
            <a:extLst>
              <a:ext uri="{FF2B5EF4-FFF2-40B4-BE49-F238E27FC236}">
                <a16:creationId xmlns:a16="http://schemas.microsoft.com/office/drawing/2014/main" id="{51117EFE-0366-4089-A9EC-DC5C8CA020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2189" y="12249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Graphic 27">
            <a:extLst>
              <a:ext uri="{FF2B5EF4-FFF2-40B4-BE49-F238E27FC236}">
                <a16:creationId xmlns:a16="http://schemas.microsoft.com/office/drawing/2014/main" id="{B8270604-8C59-4C94-8D9E-17148B78C8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47005" y="2905080"/>
            <a:ext cx="1070909" cy="107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9" name="Straight Arrow Connector 18">
            <a:extLst>
              <a:ext uri="{FF2B5EF4-FFF2-40B4-BE49-F238E27FC236}">
                <a16:creationId xmlns:a16="http://schemas.microsoft.com/office/drawing/2014/main" id="{4A02EB29-F43E-445C-9258-B973DBDBE2FB}"/>
              </a:ext>
            </a:extLst>
          </p:cNvPr>
          <p:cNvCxnSpPr>
            <a:cxnSpLocks/>
            <a:stCxn id="4" idx="3"/>
            <a:endCxn id="13" idx="1"/>
          </p:cNvCxnSpPr>
          <p:nvPr/>
        </p:nvCxnSpPr>
        <p:spPr>
          <a:xfrm>
            <a:off x="6898227" y="3440535"/>
            <a:ext cx="54877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6D6E524-1224-49FD-B519-85980E9A9B1C}"/>
              </a:ext>
            </a:extLst>
          </p:cNvPr>
          <p:cNvSpPr txBox="1"/>
          <p:nvPr/>
        </p:nvSpPr>
        <p:spPr>
          <a:xfrm>
            <a:off x="7472122" y="3758164"/>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Event Bus</a:t>
            </a:r>
          </a:p>
        </p:txBody>
      </p:sp>
      <p:sp>
        <p:nvSpPr>
          <p:cNvPr id="25" name="TextBox 24">
            <a:extLst>
              <a:ext uri="{FF2B5EF4-FFF2-40B4-BE49-F238E27FC236}">
                <a16:creationId xmlns:a16="http://schemas.microsoft.com/office/drawing/2014/main" id="{624BD39C-EE0B-45C5-AA2C-3489D753160F}"/>
              </a:ext>
            </a:extLst>
          </p:cNvPr>
          <p:cNvSpPr txBox="1"/>
          <p:nvPr/>
        </p:nvSpPr>
        <p:spPr>
          <a:xfrm>
            <a:off x="5566451" y="4141665"/>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Publisher</a:t>
            </a:r>
          </a:p>
        </p:txBody>
      </p:sp>
      <p:sp>
        <p:nvSpPr>
          <p:cNvPr id="26" name="TextBox 25">
            <a:extLst>
              <a:ext uri="{FF2B5EF4-FFF2-40B4-BE49-F238E27FC236}">
                <a16:creationId xmlns:a16="http://schemas.microsoft.com/office/drawing/2014/main" id="{82E9068D-9759-4F8B-BB72-CFECDAD262A1}"/>
              </a:ext>
            </a:extLst>
          </p:cNvPr>
          <p:cNvSpPr txBox="1"/>
          <p:nvPr/>
        </p:nvSpPr>
        <p:spPr>
          <a:xfrm>
            <a:off x="9729075" y="6335960"/>
            <a:ext cx="1967695"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Subscribers</a:t>
            </a:r>
          </a:p>
        </p:txBody>
      </p:sp>
      <p:sp>
        <p:nvSpPr>
          <p:cNvPr id="30" name="Speech Bubble: Rectangle with Corners Rounded 29">
            <a:extLst>
              <a:ext uri="{FF2B5EF4-FFF2-40B4-BE49-F238E27FC236}">
                <a16:creationId xmlns:a16="http://schemas.microsoft.com/office/drawing/2014/main" id="{4B3CF39C-F14F-4131-B0F4-BDCB3419DEFA}"/>
              </a:ext>
            </a:extLst>
          </p:cNvPr>
          <p:cNvSpPr/>
          <p:nvPr/>
        </p:nvSpPr>
        <p:spPr>
          <a:xfrm>
            <a:off x="6252882" y="138449"/>
            <a:ext cx="2642475" cy="1319960"/>
          </a:xfrm>
          <a:prstGeom prst="wedgeRoundRectCallout">
            <a:avLst>
              <a:gd name="adj1" fmla="val 60567"/>
              <a:gd name="adj2" fmla="val 32807"/>
              <a:gd name="adj3" fmla="val 16667"/>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Trebuchet MS" panose="020B0603020202020204"/>
                <a:ea typeface="+mn-ea"/>
                <a:cs typeface="+mn-cs"/>
              </a:rPr>
              <a:t>Subscriber sets rules about what to receive (i.e., “Only send me stuff I care about”)</a:t>
            </a:r>
          </a:p>
        </p:txBody>
      </p:sp>
    </p:spTree>
    <p:extLst>
      <p:ext uri="{BB962C8B-B14F-4D97-AF65-F5344CB8AC3E}">
        <p14:creationId xmlns:p14="http://schemas.microsoft.com/office/powerpoint/2010/main" val="3366433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A5FECD-4755-4007-8FA8-68A9F27A6C73}"/>
              </a:ext>
            </a:extLst>
          </p:cNvPr>
          <p:cNvSpPr/>
          <p:nvPr/>
        </p:nvSpPr>
        <p:spPr>
          <a:xfrm>
            <a:off x="5200156" y="2773536"/>
            <a:ext cx="1698071" cy="1333998"/>
          </a:xfrm>
          <a:prstGeom prst="rect">
            <a:avLst/>
          </a:prstGeom>
          <a:solidFill>
            <a:srgbClr val="41A5EE"/>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Order Service</a:t>
            </a:r>
          </a:p>
        </p:txBody>
      </p:sp>
      <p:cxnSp>
        <p:nvCxnSpPr>
          <p:cNvPr id="18" name="Connector: Elbow 17">
            <a:extLst>
              <a:ext uri="{FF2B5EF4-FFF2-40B4-BE49-F238E27FC236}">
                <a16:creationId xmlns:a16="http://schemas.microsoft.com/office/drawing/2014/main" id="{5367E6E7-A33D-48DB-A82A-FF209E2914A3}"/>
              </a:ext>
            </a:extLst>
          </p:cNvPr>
          <p:cNvCxnSpPr>
            <a:cxnSpLocks/>
            <a:stCxn id="13" idx="3"/>
            <a:endCxn id="23" idx="1"/>
          </p:cNvCxnSpPr>
          <p:nvPr/>
        </p:nvCxnSpPr>
        <p:spPr>
          <a:xfrm flipV="1">
            <a:off x="8517914" y="1224971"/>
            <a:ext cx="1345974" cy="2215564"/>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DC60635-D99A-4471-A66D-10F74ADDD84F}"/>
              </a:ext>
            </a:extLst>
          </p:cNvPr>
          <p:cNvSpPr/>
          <p:nvPr/>
        </p:nvSpPr>
        <p:spPr>
          <a:xfrm>
            <a:off x="9863889" y="2052749"/>
            <a:ext cx="1698071" cy="1333998"/>
          </a:xfrm>
          <a:prstGeom prst="rect">
            <a:avLst/>
          </a:prstGeom>
          <a:solidFill>
            <a:srgbClr val="FF990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Fraud Service</a:t>
            </a:r>
          </a:p>
        </p:txBody>
      </p:sp>
      <p:sp>
        <p:nvSpPr>
          <p:cNvPr id="21" name="Rectangle 20">
            <a:extLst>
              <a:ext uri="{FF2B5EF4-FFF2-40B4-BE49-F238E27FC236}">
                <a16:creationId xmlns:a16="http://schemas.microsoft.com/office/drawing/2014/main" id="{CA365D84-82EB-4860-83CF-2DD361579F1A}"/>
              </a:ext>
            </a:extLst>
          </p:cNvPr>
          <p:cNvSpPr/>
          <p:nvPr/>
        </p:nvSpPr>
        <p:spPr>
          <a:xfrm>
            <a:off x="9863889" y="3547526"/>
            <a:ext cx="1698071" cy="1333998"/>
          </a:xfrm>
          <a:prstGeom prst="rect">
            <a:avLst/>
          </a:prstGeom>
          <a:solidFill>
            <a:schemeClr val="accent4"/>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Invoice Service</a:t>
            </a:r>
          </a:p>
        </p:txBody>
      </p:sp>
      <p:sp>
        <p:nvSpPr>
          <p:cNvPr id="22" name="Rectangle 21">
            <a:extLst>
              <a:ext uri="{FF2B5EF4-FFF2-40B4-BE49-F238E27FC236}">
                <a16:creationId xmlns:a16="http://schemas.microsoft.com/office/drawing/2014/main" id="{F6698892-1C0D-4E6E-95A3-440D89AADC85}"/>
              </a:ext>
            </a:extLst>
          </p:cNvPr>
          <p:cNvSpPr/>
          <p:nvPr/>
        </p:nvSpPr>
        <p:spPr>
          <a:xfrm>
            <a:off x="9863889" y="5042303"/>
            <a:ext cx="1698071" cy="1333998"/>
          </a:xfrm>
          <a:prstGeom prst="rect">
            <a:avLst/>
          </a:prstGeom>
          <a:solidFill>
            <a:schemeClr val="tx1">
              <a:lumMod val="50000"/>
              <a:lumOff val="50000"/>
            </a:schemeClr>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Shipping Service</a:t>
            </a:r>
          </a:p>
        </p:txBody>
      </p:sp>
      <p:sp>
        <p:nvSpPr>
          <p:cNvPr id="23" name="Rectangle 22">
            <a:extLst>
              <a:ext uri="{FF2B5EF4-FFF2-40B4-BE49-F238E27FC236}">
                <a16:creationId xmlns:a16="http://schemas.microsoft.com/office/drawing/2014/main" id="{6B21B838-5B87-4EE3-A3EC-8F7E8AB5B7D1}"/>
              </a:ext>
            </a:extLst>
          </p:cNvPr>
          <p:cNvSpPr/>
          <p:nvPr/>
        </p:nvSpPr>
        <p:spPr>
          <a:xfrm>
            <a:off x="9863888" y="557972"/>
            <a:ext cx="1698071" cy="1333998"/>
          </a:xfrm>
          <a:prstGeom prst="rect">
            <a:avLst/>
          </a:prstGeom>
          <a:solidFill>
            <a:srgbClr val="92D05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Forecasting Service</a:t>
            </a:r>
          </a:p>
        </p:txBody>
      </p:sp>
      <p:cxnSp>
        <p:nvCxnSpPr>
          <p:cNvPr id="28" name="Connector: Elbow 27">
            <a:extLst>
              <a:ext uri="{FF2B5EF4-FFF2-40B4-BE49-F238E27FC236}">
                <a16:creationId xmlns:a16="http://schemas.microsoft.com/office/drawing/2014/main" id="{8B1C0604-301B-4CE8-A26C-2CAD2E91E30A}"/>
              </a:ext>
            </a:extLst>
          </p:cNvPr>
          <p:cNvCxnSpPr>
            <a:cxnSpLocks/>
            <a:stCxn id="13" idx="3"/>
            <a:endCxn id="20" idx="1"/>
          </p:cNvCxnSpPr>
          <p:nvPr/>
        </p:nvCxnSpPr>
        <p:spPr>
          <a:xfrm flipV="1">
            <a:off x="8517914" y="2719748"/>
            <a:ext cx="1345975" cy="72078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67559AF6-4088-4964-8175-90D0F2E0C215}"/>
              </a:ext>
            </a:extLst>
          </p:cNvPr>
          <p:cNvCxnSpPr>
            <a:cxnSpLocks/>
            <a:stCxn id="13" idx="3"/>
            <a:endCxn id="21" idx="1"/>
          </p:cNvCxnSpPr>
          <p:nvPr/>
        </p:nvCxnSpPr>
        <p:spPr>
          <a:xfrm>
            <a:off x="8517914" y="3440535"/>
            <a:ext cx="1345975" cy="773990"/>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7E2F1F4E-0DB1-429A-A7FE-01E5E2FF0751}"/>
              </a:ext>
            </a:extLst>
          </p:cNvPr>
          <p:cNvCxnSpPr>
            <a:cxnSpLocks/>
            <a:stCxn id="13" idx="3"/>
            <a:endCxn id="22" idx="1"/>
          </p:cNvCxnSpPr>
          <p:nvPr/>
        </p:nvCxnSpPr>
        <p:spPr>
          <a:xfrm>
            <a:off x="8517914" y="3440535"/>
            <a:ext cx="1345975" cy="226876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9" name="Content Placeholder 38">
            <a:extLst>
              <a:ext uri="{FF2B5EF4-FFF2-40B4-BE49-F238E27FC236}">
                <a16:creationId xmlns:a16="http://schemas.microsoft.com/office/drawing/2014/main" id="{350B5735-F77F-4592-B2E3-A1C8C386FF9C}"/>
              </a:ext>
            </a:extLst>
          </p:cNvPr>
          <p:cNvSpPr>
            <a:spLocks noGrp="1"/>
          </p:cNvSpPr>
          <p:nvPr>
            <p:ph sz="quarter" idx="14"/>
          </p:nvPr>
        </p:nvSpPr>
        <p:spPr/>
        <p:txBody>
          <a:bodyPr/>
          <a:lstStyle/>
          <a:p>
            <a:r>
              <a:rPr lang="en-US" dirty="0"/>
              <a:t>Amazon </a:t>
            </a:r>
            <a:r>
              <a:rPr lang="en-US" dirty="0" err="1"/>
              <a:t>EventBridge</a:t>
            </a:r>
            <a:r>
              <a:rPr lang="en-US" dirty="0"/>
              <a:t> (formerly CloudWatch Events)</a:t>
            </a:r>
          </a:p>
        </p:txBody>
      </p:sp>
      <p:pic>
        <p:nvPicPr>
          <p:cNvPr id="40" name="Graphic 19">
            <a:extLst>
              <a:ext uri="{FF2B5EF4-FFF2-40B4-BE49-F238E27FC236}">
                <a16:creationId xmlns:a16="http://schemas.microsoft.com/office/drawing/2014/main" id="{51117EFE-0366-4089-A9EC-DC5C8CA020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2189" y="12249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Graphic 27">
            <a:extLst>
              <a:ext uri="{FF2B5EF4-FFF2-40B4-BE49-F238E27FC236}">
                <a16:creationId xmlns:a16="http://schemas.microsoft.com/office/drawing/2014/main" id="{B8270604-8C59-4C94-8D9E-17148B78C8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47005" y="2905080"/>
            <a:ext cx="1070909" cy="107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9" name="Straight Arrow Connector 18">
            <a:extLst>
              <a:ext uri="{FF2B5EF4-FFF2-40B4-BE49-F238E27FC236}">
                <a16:creationId xmlns:a16="http://schemas.microsoft.com/office/drawing/2014/main" id="{4A02EB29-F43E-445C-9258-B973DBDBE2FB}"/>
              </a:ext>
            </a:extLst>
          </p:cNvPr>
          <p:cNvCxnSpPr>
            <a:cxnSpLocks/>
            <a:stCxn id="4" idx="3"/>
            <a:endCxn id="13" idx="1"/>
          </p:cNvCxnSpPr>
          <p:nvPr/>
        </p:nvCxnSpPr>
        <p:spPr>
          <a:xfrm>
            <a:off x="6898227" y="3440535"/>
            <a:ext cx="54877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6D6E524-1224-49FD-B519-85980E9A9B1C}"/>
              </a:ext>
            </a:extLst>
          </p:cNvPr>
          <p:cNvSpPr txBox="1"/>
          <p:nvPr/>
        </p:nvSpPr>
        <p:spPr>
          <a:xfrm>
            <a:off x="7472122" y="3758164"/>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Event Bus</a:t>
            </a:r>
          </a:p>
        </p:txBody>
      </p:sp>
      <p:sp>
        <p:nvSpPr>
          <p:cNvPr id="25" name="TextBox 24">
            <a:extLst>
              <a:ext uri="{FF2B5EF4-FFF2-40B4-BE49-F238E27FC236}">
                <a16:creationId xmlns:a16="http://schemas.microsoft.com/office/drawing/2014/main" id="{624BD39C-EE0B-45C5-AA2C-3489D753160F}"/>
              </a:ext>
            </a:extLst>
          </p:cNvPr>
          <p:cNvSpPr txBox="1"/>
          <p:nvPr/>
        </p:nvSpPr>
        <p:spPr>
          <a:xfrm>
            <a:off x="5566451" y="4141665"/>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Publisher</a:t>
            </a:r>
          </a:p>
        </p:txBody>
      </p:sp>
      <p:sp>
        <p:nvSpPr>
          <p:cNvPr id="26" name="TextBox 25">
            <a:extLst>
              <a:ext uri="{FF2B5EF4-FFF2-40B4-BE49-F238E27FC236}">
                <a16:creationId xmlns:a16="http://schemas.microsoft.com/office/drawing/2014/main" id="{82E9068D-9759-4F8B-BB72-CFECDAD262A1}"/>
              </a:ext>
            </a:extLst>
          </p:cNvPr>
          <p:cNvSpPr txBox="1"/>
          <p:nvPr/>
        </p:nvSpPr>
        <p:spPr>
          <a:xfrm>
            <a:off x="9729075" y="6335960"/>
            <a:ext cx="1967695"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Subscribers</a:t>
            </a:r>
          </a:p>
        </p:txBody>
      </p:sp>
      <p:sp>
        <p:nvSpPr>
          <p:cNvPr id="30" name="Speech Bubble: Rectangle with Corners Rounded 29">
            <a:extLst>
              <a:ext uri="{FF2B5EF4-FFF2-40B4-BE49-F238E27FC236}">
                <a16:creationId xmlns:a16="http://schemas.microsoft.com/office/drawing/2014/main" id="{4B3CF39C-F14F-4131-B0F4-BDCB3419DEFA}"/>
              </a:ext>
            </a:extLst>
          </p:cNvPr>
          <p:cNvSpPr/>
          <p:nvPr/>
        </p:nvSpPr>
        <p:spPr>
          <a:xfrm>
            <a:off x="5200156" y="1119892"/>
            <a:ext cx="2700007" cy="1070909"/>
          </a:xfrm>
          <a:prstGeom prst="wedgeRoundRectCallout">
            <a:avLst>
              <a:gd name="adj1" fmla="val -21254"/>
              <a:gd name="adj2" fmla="val 86562"/>
              <a:gd name="adj3" fmla="val 16667"/>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Trebuchet MS" panose="020B0603020202020204"/>
                <a:ea typeface="+mn-ea"/>
                <a:cs typeface="+mn-cs"/>
              </a:rPr>
              <a:t>Schema Registry to define up-front what the event will look like</a:t>
            </a:r>
          </a:p>
        </p:txBody>
      </p:sp>
    </p:spTree>
    <p:extLst>
      <p:ext uri="{BB962C8B-B14F-4D97-AF65-F5344CB8AC3E}">
        <p14:creationId xmlns:p14="http://schemas.microsoft.com/office/powerpoint/2010/main" val="10817066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A5FECD-4755-4007-8FA8-68A9F27A6C73}"/>
              </a:ext>
            </a:extLst>
          </p:cNvPr>
          <p:cNvSpPr/>
          <p:nvPr/>
        </p:nvSpPr>
        <p:spPr>
          <a:xfrm>
            <a:off x="5200156" y="2773536"/>
            <a:ext cx="1698071" cy="1333998"/>
          </a:xfrm>
          <a:prstGeom prst="rect">
            <a:avLst/>
          </a:prstGeom>
          <a:solidFill>
            <a:srgbClr val="41A5EE"/>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Order Service</a:t>
            </a:r>
          </a:p>
        </p:txBody>
      </p:sp>
      <p:cxnSp>
        <p:nvCxnSpPr>
          <p:cNvPr id="18" name="Connector: Elbow 17">
            <a:extLst>
              <a:ext uri="{FF2B5EF4-FFF2-40B4-BE49-F238E27FC236}">
                <a16:creationId xmlns:a16="http://schemas.microsoft.com/office/drawing/2014/main" id="{5367E6E7-A33D-48DB-A82A-FF209E2914A3}"/>
              </a:ext>
            </a:extLst>
          </p:cNvPr>
          <p:cNvCxnSpPr>
            <a:cxnSpLocks/>
            <a:stCxn id="13" idx="3"/>
            <a:endCxn id="23" idx="1"/>
          </p:cNvCxnSpPr>
          <p:nvPr/>
        </p:nvCxnSpPr>
        <p:spPr>
          <a:xfrm flipV="1">
            <a:off x="8517914" y="1224971"/>
            <a:ext cx="1345974" cy="2215564"/>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DC60635-D99A-4471-A66D-10F74ADDD84F}"/>
              </a:ext>
            </a:extLst>
          </p:cNvPr>
          <p:cNvSpPr/>
          <p:nvPr/>
        </p:nvSpPr>
        <p:spPr>
          <a:xfrm>
            <a:off x="9863889" y="2052749"/>
            <a:ext cx="1698071" cy="1333998"/>
          </a:xfrm>
          <a:prstGeom prst="rect">
            <a:avLst/>
          </a:prstGeom>
          <a:solidFill>
            <a:srgbClr val="FF990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Fraud Service</a:t>
            </a:r>
          </a:p>
        </p:txBody>
      </p:sp>
      <p:sp>
        <p:nvSpPr>
          <p:cNvPr id="21" name="Rectangle 20">
            <a:extLst>
              <a:ext uri="{FF2B5EF4-FFF2-40B4-BE49-F238E27FC236}">
                <a16:creationId xmlns:a16="http://schemas.microsoft.com/office/drawing/2014/main" id="{CA365D84-82EB-4860-83CF-2DD361579F1A}"/>
              </a:ext>
            </a:extLst>
          </p:cNvPr>
          <p:cNvSpPr/>
          <p:nvPr/>
        </p:nvSpPr>
        <p:spPr>
          <a:xfrm>
            <a:off x="9863889" y="3547526"/>
            <a:ext cx="1698071" cy="1333998"/>
          </a:xfrm>
          <a:prstGeom prst="rect">
            <a:avLst/>
          </a:prstGeom>
          <a:solidFill>
            <a:schemeClr val="accent4"/>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Invoice Service</a:t>
            </a:r>
          </a:p>
        </p:txBody>
      </p:sp>
      <p:sp>
        <p:nvSpPr>
          <p:cNvPr id="22" name="Rectangle 21">
            <a:extLst>
              <a:ext uri="{FF2B5EF4-FFF2-40B4-BE49-F238E27FC236}">
                <a16:creationId xmlns:a16="http://schemas.microsoft.com/office/drawing/2014/main" id="{F6698892-1C0D-4E6E-95A3-440D89AADC85}"/>
              </a:ext>
            </a:extLst>
          </p:cNvPr>
          <p:cNvSpPr/>
          <p:nvPr/>
        </p:nvSpPr>
        <p:spPr>
          <a:xfrm>
            <a:off x="9863889" y="5042303"/>
            <a:ext cx="1698071" cy="1333998"/>
          </a:xfrm>
          <a:prstGeom prst="rect">
            <a:avLst/>
          </a:prstGeom>
          <a:solidFill>
            <a:schemeClr val="tx1">
              <a:lumMod val="50000"/>
              <a:lumOff val="50000"/>
            </a:schemeClr>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Shipping Service</a:t>
            </a:r>
          </a:p>
        </p:txBody>
      </p:sp>
      <p:sp>
        <p:nvSpPr>
          <p:cNvPr id="23" name="Rectangle 22">
            <a:extLst>
              <a:ext uri="{FF2B5EF4-FFF2-40B4-BE49-F238E27FC236}">
                <a16:creationId xmlns:a16="http://schemas.microsoft.com/office/drawing/2014/main" id="{6B21B838-5B87-4EE3-A3EC-8F7E8AB5B7D1}"/>
              </a:ext>
            </a:extLst>
          </p:cNvPr>
          <p:cNvSpPr/>
          <p:nvPr/>
        </p:nvSpPr>
        <p:spPr>
          <a:xfrm>
            <a:off x="9863888" y="557972"/>
            <a:ext cx="1698071" cy="1333998"/>
          </a:xfrm>
          <a:prstGeom prst="rect">
            <a:avLst/>
          </a:prstGeom>
          <a:solidFill>
            <a:srgbClr val="92D05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Forecasting Service</a:t>
            </a:r>
          </a:p>
        </p:txBody>
      </p:sp>
      <p:cxnSp>
        <p:nvCxnSpPr>
          <p:cNvPr id="28" name="Connector: Elbow 27">
            <a:extLst>
              <a:ext uri="{FF2B5EF4-FFF2-40B4-BE49-F238E27FC236}">
                <a16:creationId xmlns:a16="http://schemas.microsoft.com/office/drawing/2014/main" id="{8B1C0604-301B-4CE8-A26C-2CAD2E91E30A}"/>
              </a:ext>
            </a:extLst>
          </p:cNvPr>
          <p:cNvCxnSpPr>
            <a:cxnSpLocks/>
            <a:stCxn id="13" idx="3"/>
            <a:endCxn id="20" idx="1"/>
          </p:cNvCxnSpPr>
          <p:nvPr/>
        </p:nvCxnSpPr>
        <p:spPr>
          <a:xfrm flipV="1">
            <a:off x="8517914" y="2719748"/>
            <a:ext cx="1345975" cy="72078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67559AF6-4088-4964-8175-90D0F2E0C215}"/>
              </a:ext>
            </a:extLst>
          </p:cNvPr>
          <p:cNvCxnSpPr>
            <a:cxnSpLocks/>
            <a:stCxn id="13" idx="3"/>
            <a:endCxn id="21" idx="1"/>
          </p:cNvCxnSpPr>
          <p:nvPr/>
        </p:nvCxnSpPr>
        <p:spPr>
          <a:xfrm>
            <a:off x="8517914" y="3440535"/>
            <a:ext cx="1345975" cy="773990"/>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7E2F1F4E-0DB1-429A-A7FE-01E5E2FF0751}"/>
              </a:ext>
            </a:extLst>
          </p:cNvPr>
          <p:cNvCxnSpPr>
            <a:cxnSpLocks/>
            <a:stCxn id="13" idx="3"/>
            <a:endCxn id="22" idx="1"/>
          </p:cNvCxnSpPr>
          <p:nvPr/>
        </p:nvCxnSpPr>
        <p:spPr>
          <a:xfrm>
            <a:off x="8517914" y="3440535"/>
            <a:ext cx="1345975" cy="226876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9" name="Content Placeholder 38">
            <a:extLst>
              <a:ext uri="{FF2B5EF4-FFF2-40B4-BE49-F238E27FC236}">
                <a16:creationId xmlns:a16="http://schemas.microsoft.com/office/drawing/2014/main" id="{350B5735-F77F-4592-B2E3-A1C8C386FF9C}"/>
              </a:ext>
            </a:extLst>
          </p:cNvPr>
          <p:cNvSpPr>
            <a:spLocks noGrp="1"/>
          </p:cNvSpPr>
          <p:nvPr>
            <p:ph sz="quarter" idx="14"/>
          </p:nvPr>
        </p:nvSpPr>
        <p:spPr/>
        <p:txBody>
          <a:bodyPr/>
          <a:lstStyle/>
          <a:p>
            <a:r>
              <a:rPr lang="en-US" dirty="0"/>
              <a:t>Amazon </a:t>
            </a:r>
            <a:r>
              <a:rPr lang="en-US" dirty="0" err="1"/>
              <a:t>EventBridge</a:t>
            </a:r>
            <a:r>
              <a:rPr lang="en-US" dirty="0"/>
              <a:t> (formerly CloudWatch Events)</a:t>
            </a:r>
          </a:p>
        </p:txBody>
      </p:sp>
      <p:pic>
        <p:nvPicPr>
          <p:cNvPr id="40" name="Graphic 19">
            <a:extLst>
              <a:ext uri="{FF2B5EF4-FFF2-40B4-BE49-F238E27FC236}">
                <a16:creationId xmlns:a16="http://schemas.microsoft.com/office/drawing/2014/main" id="{51117EFE-0366-4089-A9EC-DC5C8CA020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2189" y="12249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Graphic 27">
            <a:extLst>
              <a:ext uri="{FF2B5EF4-FFF2-40B4-BE49-F238E27FC236}">
                <a16:creationId xmlns:a16="http://schemas.microsoft.com/office/drawing/2014/main" id="{B8270604-8C59-4C94-8D9E-17148B78C8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47005" y="2905080"/>
            <a:ext cx="1070909" cy="107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9" name="Straight Arrow Connector 18">
            <a:extLst>
              <a:ext uri="{FF2B5EF4-FFF2-40B4-BE49-F238E27FC236}">
                <a16:creationId xmlns:a16="http://schemas.microsoft.com/office/drawing/2014/main" id="{4A02EB29-F43E-445C-9258-B973DBDBE2FB}"/>
              </a:ext>
            </a:extLst>
          </p:cNvPr>
          <p:cNvCxnSpPr>
            <a:cxnSpLocks/>
            <a:stCxn id="4" idx="3"/>
            <a:endCxn id="13" idx="1"/>
          </p:cNvCxnSpPr>
          <p:nvPr/>
        </p:nvCxnSpPr>
        <p:spPr>
          <a:xfrm>
            <a:off x="6898227" y="3440535"/>
            <a:ext cx="54877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6D6E524-1224-49FD-B519-85980E9A9B1C}"/>
              </a:ext>
            </a:extLst>
          </p:cNvPr>
          <p:cNvSpPr txBox="1"/>
          <p:nvPr/>
        </p:nvSpPr>
        <p:spPr>
          <a:xfrm>
            <a:off x="7472122" y="3758164"/>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Event Bus</a:t>
            </a:r>
          </a:p>
        </p:txBody>
      </p:sp>
      <p:sp>
        <p:nvSpPr>
          <p:cNvPr id="25" name="TextBox 24">
            <a:extLst>
              <a:ext uri="{FF2B5EF4-FFF2-40B4-BE49-F238E27FC236}">
                <a16:creationId xmlns:a16="http://schemas.microsoft.com/office/drawing/2014/main" id="{624BD39C-EE0B-45C5-AA2C-3489D753160F}"/>
              </a:ext>
            </a:extLst>
          </p:cNvPr>
          <p:cNvSpPr txBox="1"/>
          <p:nvPr/>
        </p:nvSpPr>
        <p:spPr>
          <a:xfrm>
            <a:off x="5566451" y="4141665"/>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Publisher</a:t>
            </a:r>
          </a:p>
        </p:txBody>
      </p:sp>
      <p:sp>
        <p:nvSpPr>
          <p:cNvPr id="26" name="TextBox 25">
            <a:extLst>
              <a:ext uri="{FF2B5EF4-FFF2-40B4-BE49-F238E27FC236}">
                <a16:creationId xmlns:a16="http://schemas.microsoft.com/office/drawing/2014/main" id="{82E9068D-9759-4F8B-BB72-CFECDAD262A1}"/>
              </a:ext>
            </a:extLst>
          </p:cNvPr>
          <p:cNvSpPr txBox="1"/>
          <p:nvPr/>
        </p:nvSpPr>
        <p:spPr>
          <a:xfrm>
            <a:off x="9729075" y="6335960"/>
            <a:ext cx="1967695"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Subscribers</a:t>
            </a:r>
          </a:p>
        </p:txBody>
      </p:sp>
      <p:sp>
        <p:nvSpPr>
          <p:cNvPr id="30" name="Speech Bubble: Rectangle with Corners Rounded 29">
            <a:extLst>
              <a:ext uri="{FF2B5EF4-FFF2-40B4-BE49-F238E27FC236}">
                <a16:creationId xmlns:a16="http://schemas.microsoft.com/office/drawing/2014/main" id="{4B3CF39C-F14F-4131-B0F4-BDCB3419DEFA}"/>
              </a:ext>
            </a:extLst>
          </p:cNvPr>
          <p:cNvSpPr/>
          <p:nvPr/>
        </p:nvSpPr>
        <p:spPr>
          <a:xfrm>
            <a:off x="5092375" y="5022127"/>
            <a:ext cx="3438845" cy="1070906"/>
          </a:xfrm>
          <a:prstGeom prst="wedgeRoundRectCallout">
            <a:avLst>
              <a:gd name="adj1" fmla="val -21592"/>
              <a:gd name="adj2" fmla="val -88424"/>
              <a:gd name="adj3" fmla="val 16667"/>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Trebuchet MS" panose="020B0603020202020204"/>
                <a:ea typeface="+mn-ea"/>
                <a:cs typeface="+mn-cs"/>
              </a:rPr>
              <a:t>Publisher can be a third-party (e.g., Shopify, Zendesk, Datadog, etc.)</a:t>
            </a:r>
          </a:p>
        </p:txBody>
      </p:sp>
    </p:spTree>
    <p:extLst>
      <p:ext uri="{BB962C8B-B14F-4D97-AF65-F5344CB8AC3E}">
        <p14:creationId xmlns:p14="http://schemas.microsoft.com/office/powerpoint/2010/main" val="4930077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BA5FECD-4755-4007-8FA8-68A9F27A6C73}"/>
              </a:ext>
            </a:extLst>
          </p:cNvPr>
          <p:cNvSpPr/>
          <p:nvPr/>
        </p:nvSpPr>
        <p:spPr>
          <a:xfrm>
            <a:off x="5200156" y="2773536"/>
            <a:ext cx="1698071" cy="1333998"/>
          </a:xfrm>
          <a:prstGeom prst="rect">
            <a:avLst/>
          </a:prstGeom>
          <a:solidFill>
            <a:srgbClr val="41A5EE"/>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Order Service</a:t>
            </a:r>
          </a:p>
        </p:txBody>
      </p:sp>
      <p:cxnSp>
        <p:nvCxnSpPr>
          <p:cNvPr id="18" name="Connector: Elbow 17">
            <a:extLst>
              <a:ext uri="{FF2B5EF4-FFF2-40B4-BE49-F238E27FC236}">
                <a16:creationId xmlns:a16="http://schemas.microsoft.com/office/drawing/2014/main" id="{5367E6E7-A33D-48DB-A82A-FF209E2914A3}"/>
              </a:ext>
            </a:extLst>
          </p:cNvPr>
          <p:cNvCxnSpPr>
            <a:cxnSpLocks/>
            <a:stCxn id="13" idx="3"/>
            <a:endCxn id="23" idx="1"/>
          </p:cNvCxnSpPr>
          <p:nvPr/>
        </p:nvCxnSpPr>
        <p:spPr>
          <a:xfrm flipV="1">
            <a:off x="8517914" y="1224971"/>
            <a:ext cx="1345974" cy="2215564"/>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DC60635-D99A-4471-A66D-10F74ADDD84F}"/>
              </a:ext>
            </a:extLst>
          </p:cNvPr>
          <p:cNvSpPr/>
          <p:nvPr/>
        </p:nvSpPr>
        <p:spPr>
          <a:xfrm>
            <a:off x="9863889" y="2052749"/>
            <a:ext cx="1698071" cy="1333998"/>
          </a:xfrm>
          <a:prstGeom prst="rect">
            <a:avLst/>
          </a:prstGeom>
          <a:solidFill>
            <a:srgbClr val="FF990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Fraud Service</a:t>
            </a:r>
          </a:p>
        </p:txBody>
      </p:sp>
      <p:sp>
        <p:nvSpPr>
          <p:cNvPr id="21" name="Rectangle 20">
            <a:extLst>
              <a:ext uri="{FF2B5EF4-FFF2-40B4-BE49-F238E27FC236}">
                <a16:creationId xmlns:a16="http://schemas.microsoft.com/office/drawing/2014/main" id="{CA365D84-82EB-4860-83CF-2DD361579F1A}"/>
              </a:ext>
            </a:extLst>
          </p:cNvPr>
          <p:cNvSpPr/>
          <p:nvPr/>
        </p:nvSpPr>
        <p:spPr>
          <a:xfrm>
            <a:off x="9863889" y="3547526"/>
            <a:ext cx="1698071" cy="1333998"/>
          </a:xfrm>
          <a:prstGeom prst="rect">
            <a:avLst/>
          </a:prstGeom>
          <a:solidFill>
            <a:schemeClr val="accent4"/>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Invoice Service</a:t>
            </a:r>
          </a:p>
        </p:txBody>
      </p:sp>
      <p:sp>
        <p:nvSpPr>
          <p:cNvPr id="22" name="Rectangle 21">
            <a:extLst>
              <a:ext uri="{FF2B5EF4-FFF2-40B4-BE49-F238E27FC236}">
                <a16:creationId xmlns:a16="http://schemas.microsoft.com/office/drawing/2014/main" id="{F6698892-1C0D-4E6E-95A3-440D89AADC85}"/>
              </a:ext>
            </a:extLst>
          </p:cNvPr>
          <p:cNvSpPr/>
          <p:nvPr/>
        </p:nvSpPr>
        <p:spPr>
          <a:xfrm>
            <a:off x="9863889" y="5042303"/>
            <a:ext cx="1698071" cy="1333998"/>
          </a:xfrm>
          <a:prstGeom prst="rect">
            <a:avLst/>
          </a:prstGeom>
          <a:solidFill>
            <a:schemeClr val="tx1">
              <a:lumMod val="50000"/>
              <a:lumOff val="50000"/>
            </a:schemeClr>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Shipping Service</a:t>
            </a:r>
          </a:p>
        </p:txBody>
      </p:sp>
      <p:sp>
        <p:nvSpPr>
          <p:cNvPr id="23" name="Rectangle 22">
            <a:extLst>
              <a:ext uri="{FF2B5EF4-FFF2-40B4-BE49-F238E27FC236}">
                <a16:creationId xmlns:a16="http://schemas.microsoft.com/office/drawing/2014/main" id="{6B21B838-5B87-4EE3-A3EC-8F7E8AB5B7D1}"/>
              </a:ext>
            </a:extLst>
          </p:cNvPr>
          <p:cNvSpPr/>
          <p:nvPr/>
        </p:nvSpPr>
        <p:spPr>
          <a:xfrm>
            <a:off x="9863888" y="557972"/>
            <a:ext cx="1698071" cy="1333998"/>
          </a:xfrm>
          <a:prstGeom prst="rect">
            <a:avLst/>
          </a:prstGeom>
          <a:solidFill>
            <a:srgbClr val="92D050"/>
          </a:solid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Forecasting Service</a:t>
            </a:r>
          </a:p>
        </p:txBody>
      </p:sp>
      <p:cxnSp>
        <p:nvCxnSpPr>
          <p:cNvPr id="28" name="Connector: Elbow 27">
            <a:extLst>
              <a:ext uri="{FF2B5EF4-FFF2-40B4-BE49-F238E27FC236}">
                <a16:creationId xmlns:a16="http://schemas.microsoft.com/office/drawing/2014/main" id="{8B1C0604-301B-4CE8-A26C-2CAD2E91E30A}"/>
              </a:ext>
            </a:extLst>
          </p:cNvPr>
          <p:cNvCxnSpPr>
            <a:cxnSpLocks/>
            <a:stCxn id="13" idx="3"/>
            <a:endCxn id="20" idx="1"/>
          </p:cNvCxnSpPr>
          <p:nvPr/>
        </p:nvCxnSpPr>
        <p:spPr>
          <a:xfrm flipV="1">
            <a:off x="8517914" y="2719748"/>
            <a:ext cx="1345975" cy="72078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1" name="Connector: Elbow 30">
            <a:extLst>
              <a:ext uri="{FF2B5EF4-FFF2-40B4-BE49-F238E27FC236}">
                <a16:creationId xmlns:a16="http://schemas.microsoft.com/office/drawing/2014/main" id="{67559AF6-4088-4964-8175-90D0F2E0C215}"/>
              </a:ext>
            </a:extLst>
          </p:cNvPr>
          <p:cNvCxnSpPr>
            <a:cxnSpLocks/>
            <a:stCxn id="13" idx="3"/>
            <a:endCxn id="21" idx="1"/>
          </p:cNvCxnSpPr>
          <p:nvPr/>
        </p:nvCxnSpPr>
        <p:spPr>
          <a:xfrm>
            <a:off x="8517914" y="3440535"/>
            <a:ext cx="1345975" cy="773990"/>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7E2F1F4E-0DB1-429A-A7FE-01E5E2FF0751}"/>
              </a:ext>
            </a:extLst>
          </p:cNvPr>
          <p:cNvCxnSpPr>
            <a:cxnSpLocks/>
            <a:stCxn id="13" idx="3"/>
            <a:endCxn id="22" idx="1"/>
          </p:cNvCxnSpPr>
          <p:nvPr/>
        </p:nvCxnSpPr>
        <p:spPr>
          <a:xfrm>
            <a:off x="8517914" y="3440535"/>
            <a:ext cx="1345975" cy="2268767"/>
          </a:xfrm>
          <a:prstGeom prst="bentConnector3">
            <a:avLst>
              <a:gd name="adj1" fmla="val 50000"/>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9" name="Content Placeholder 38">
            <a:extLst>
              <a:ext uri="{FF2B5EF4-FFF2-40B4-BE49-F238E27FC236}">
                <a16:creationId xmlns:a16="http://schemas.microsoft.com/office/drawing/2014/main" id="{350B5735-F77F-4592-B2E3-A1C8C386FF9C}"/>
              </a:ext>
            </a:extLst>
          </p:cNvPr>
          <p:cNvSpPr>
            <a:spLocks noGrp="1"/>
          </p:cNvSpPr>
          <p:nvPr>
            <p:ph sz="quarter" idx="14"/>
          </p:nvPr>
        </p:nvSpPr>
        <p:spPr/>
        <p:txBody>
          <a:bodyPr/>
          <a:lstStyle/>
          <a:p>
            <a:r>
              <a:rPr lang="en-US" dirty="0"/>
              <a:t>Amazon </a:t>
            </a:r>
            <a:r>
              <a:rPr lang="en-US" dirty="0" err="1"/>
              <a:t>EventBridge</a:t>
            </a:r>
            <a:r>
              <a:rPr lang="en-US" dirty="0"/>
              <a:t> (formerly CloudWatch Events)</a:t>
            </a:r>
          </a:p>
        </p:txBody>
      </p:sp>
      <p:pic>
        <p:nvPicPr>
          <p:cNvPr id="40" name="Graphic 19">
            <a:extLst>
              <a:ext uri="{FF2B5EF4-FFF2-40B4-BE49-F238E27FC236}">
                <a16:creationId xmlns:a16="http://schemas.microsoft.com/office/drawing/2014/main" id="{51117EFE-0366-4089-A9EC-DC5C8CA020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2189" y="1224971"/>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Graphic 27">
            <a:extLst>
              <a:ext uri="{FF2B5EF4-FFF2-40B4-BE49-F238E27FC236}">
                <a16:creationId xmlns:a16="http://schemas.microsoft.com/office/drawing/2014/main" id="{B8270604-8C59-4C94-8D9E-17148B78C87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47005" y="2905080"/>
            <a:ext cx="1070909" cy="10709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9" name="Straight Arrow Connector 18">
            <a:extLst>
              <a:ext uri="{FF2B5EF4-FFF2-40B4-BE49-F238E27FC236}">
                <a16:creationId xmlns:a16="http://schemas.microsoft.com/office/drawing/2014/main" id="{4A02EB29-F43E-445C-9258-B973DBDBE2FB}"/>
              </a:ext>
            </a:extLst>
          </p:cNvPr>
          <p:cNvCxnSpPr>
            <a:cxnSpLocks/>
            <a:stCxn id="4" idx="3"/>
            <a:endCxn id="13" idx="1"/>
          </p:cNvCxnSpPr>
          <p:nvPr/>
        </p:nvCxnSpPr>
        <p:spPr>
          <a:xfrm>
            <a:off x="6898227" y="3440535"/>
            <a:ext cx="54877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6D6E524-1224-49FD-B519-85980E9A9B1C}"/>
              </a:ext>
            </a:extLst>
          </p:cNvPr>
          <p:cNvSpPr txBox="1"/>
          <p:nvPr/>
        </p:nvSpPr>
        <p:spPr>
          <a:xfrm>
            <a:off x="7472122" y="3758164"/>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Event Bus</a:t>
            </a:r>
          </a:p>
        </p:txBody>
      </p:sp>
      <p:sp>
        <p:nvSpPr>
          <p:cNvPr id="25" name="TextBox 24">
            <a:extLst>
              <a:ext uri="{FF2B5EF4-FFF2-40B4-BE49-F238E27FC236}">
                <a16:creationId xmlns:a16="http://schemas.microsoft.com/office/drawing/2014/main" id="{624BD39C-EE0B-45C5-AA2C-3489D753160F}"/>
              </a:ext>
            </a:extLst>
          </p:cNvPr>
          <p:cNvSpPr txBox="1"/>
          <p:nvPr/>
        </p:nvSpPr>
        <p:spPr>
          <a:xfrm>
            <a:off x="5566451" y="4141665"/>
            <a:ext cx="1059098"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Publisher</a:t>
            </a:r>
          </a:p>
        </p:txBody>
      </p:sp>
      <p:sp>
        <p:nvSpPr>
          <p:cNvPr id="26" name="TextBox 25">
            <a:extLst>
              <a:ext uri="{FF2B5EF4-FFF2-40B4-BE49-F238E27FC236}">
                <a16:creationId xmlns:a16="http://schemas.microsoft.com/office/drawing/2014/main" id="{82E9068D-9759-4F8B-BB72-CFECDAD262A1}"/>
              </a:ext>
            </a:extLst>
          </p:cNvPr>
          <p:cNvSpPr txBox="1"/>
          <p:nvPr/>
        </p:nvSpPr>
        <p:spPr>
          <a:xfrm>
            <a:off x="9729075" y="6335960"/>
            <a:ext cx="1967695"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Subscribers</a:t>
            </a:r>
          </a:p>
        </p:txBody>
      </p:sp>
      <p:sp>
        <p:nvSpPr>
          <p:cNvPr id="30" name="Speech Bubble: Rectangle with Corners Rounded 29">
            <a:extLst>
              <a:ext uri="{FF2B5EF4-FFF2-40B4-BE49-F238E27FC236}">
                <a16:creationId xmlns:a16="http://schemas.microsoft.com/office/drawing/2014/main" id="{4B3CF39C-F14F-4131-B0F4-BDCB3419DEFA}"/>
              </a:ext>
            </a:extLst>
          </p:cNvPr>
          <p:cNvSpPr/>
          <p:nvPr/>
        </p:nvSpPr>
        <p:spPr>
          <a:xfrm>
            <a:off x="5202452" y="869909"/>
            <a:ext cx="2642475" cy="1319960"/>
          </a:xfrm>
          <a:prstGeom prst="wedgeRoundRectCallout">
            <a:avLst>
              <a:gd name="adj1" fmla="val 41230"/>
              <a:gd name="adj2" fmla="val 96988"/>
              <a:gd name="adj3" fmla="val 16667"/>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404040"/>
                </a:solidFill>
                <a:effectLst/>
                <a:uLnTx/>
                <a:uFillTx/>
                <a:latin typeface="Trebuchet MS" panose="020B0603020202020204"/>
                <a:ea typeface="+mn-ea"/>
                <a:cs typeface="+mn-cs"/>
              </a:rPr>
              <a:t>Schedule events </a:t>
            </a:r>
            <a:br>
              <a:rPr kumimoji="0" lang="en-US" sz="1800" b="0" i="0" u="none" strike="noStrike" kern="1200" cap="none" spc="0" normalizeH="0" baseline="0" noProof="0" dirty="0">
                <a:ln>
                  <a:noFill/>
                </a:ln>
                <a:solidFill>
                  <a:srgbClr val="404040"/>
                </a:solidFill>
                <a:effectLst/>
                <a:uLnTx/>
                <a:uFillTx/>
                <a:latin typeface="Trebuchet MS" panose="020B0603020202020204"/>
                <a:ea typeface="+mn-ea"/>
                <a:cs typeface="+mn-cs"/>
              </a:rPr>
            </a:br>
            <a:r>
              <a:rPr kumimoji="0" lang="en-US" sz="1800" b="0" i="0" u="none" strike="noStrike" kern="1200" cap="none" spc="0" normalizeH="0" baseline="0" noProof="0" dirty="0">
                <a:ln>
                  <a:noFill/>
                </a:ln>
                <a:solidFill>
                  <a:srgbClr val="404040"/>
                </a:solidFill>
                <a:effectLst/>
                <a:uLnTx/>
                <a:uFillTx/>
                <a:latin typeface="Trebuchet MS" panose="020B0603020202020204"/>
                <a:ea typeface="+mn-ea"/>
                <a:cs typeface="+mn-cs"/>
              </a:rPr>
              <a:t>(e.g., every hour, call a Lambda function to write to a log)</a:t>
            </a:r>
          </a:p>
        </p:txBody>
      </p:sp>
    </p:spTree>
    <p:extLst>
      <p:ext uri="{BB962C8B-B14F-4D97-AF65-F5344CB8AC3E}">
        <p14:creationId xmlns:p14="http://schemas.microsoft.com/office/powerpoint/2010/main" val="7500357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5C1DDDC-4455-40B0-B21A-76BCFF16C4C1}"/>
              </a:ext>
            </a:extLst>
          </p:cNvPr>
          <p:cNvSpPr>
            <a:spLocks noGrp="1"/>
          </p:cNvSpPr>
          <p:nvPr>
            <p:ph type="body" sz="quarter" idx="10"/>
          </p:nvPr>
        </p:nvSpPr>
        <p:spPr/>
        <p:txBody>
          <a:bodyPr/>
          <a:lstStyle/>
          <a:p>
            <a:r>
              <a:rPr lang="en-US" sz="2800" dirty="0">
                <a:latin typeface="+mj-lt"/>
              </a:rPr>
              <a:t>Provides a visual designer to orchestrate Lambda functions</a:t>
            </a:r>
          </a:p>
          <a:p>
            <a:r>
              <a:rPr lang="en-US" sz="2800" dirty="0">
                <a:latin typeface="+mj-lt"/>
              </a:rPr>
              <a:t>Use cases</a:t>
            </a:r>
          </a:p>
          <a:p>
            <a:pPr lvl="1"/>
            <a:r>
              <a:rPr lang="en-US" sz="2000" dirty="0">
                <a:latin typeface="+mj-lt"/>
              </a:rPr>
              <a:t>Data processing workflows</a:t>
            </a:r>
          </a:p>
          <a:p>
            <a:pPr lvl="1"/>
            <a:r>
              <a:rPr lang="en-US" sz="2000" dirty="0">
                <a:latin typeface="+mj-lt"/>
              </a:rPr>
              <a:t>eCommerce/order processing</a:t>
            </a:r>
          </a:p>
          <a:p>
            <a:pPr lvl="1"/>
            <a:r>
              <a:rPr lang="en-US" sz="2000" dirty="0">
                <a:latin typeface="+mj-lt"/>
              </a:rPr>
              <a:t>Serverless web applications</a:t>
            </a:r>
          </a:p>
          <a:p>
            <a:r>
              <a:rPr lang="en-US" sz="2800" dirty="0">
                <a:latin typeface="+mj-lt"/>
              </a:rPr>
              <a:t>Can be used in conjunction with </a:t>
            </a:r>
            <a:r>
              <a:rPr lang="en-US" sz="2800" dirty="0" err="1">
                <a:latin typeface="+mj-lt"/>
              </a:rPr>
              <a:t>EventBridge</a:t>
            </a:r>
            <a:endParaRPr lang="en-US" sz="2800" dirty="0">
              <a:latin typeface="+mj-lt"/>
            </a:endParaRPr>
          </a:p>
        </p:txBody>
      </p:sp>
      <p:sp>
        <p:nvSpPr>
          <p:cNvPr id="4" name="Content Placeholder 3">
            <a:extLst>
              <a:ext uri="{FF2B5EF4-FFF2-40B4-BE49-F238E27FC236}">
                <a16:creationId xmlns:a16="http://schemas.microsoft.com/office/drawing/2014/main" id="{01A41F5E-ACE4-4C37-8F01-2BB1D3E8DFAE}"/>
              </a:ext>
            </a:extLst>
          </p:cNvPr>
          <p:cNvSpPr>
            <a:spLocks noGrp="1"/>
          </p:cNvSpPr>
          <p:nvPr>
            <p:ph sz="quarter" idx="14"/>
          </p:nvPr>
        </p:nvSpPr>
        <p:spPr/>
        <p:txBody>
          <a:bodyPr/>
          <a:lstStyle/>
          <a:p>
            <a:r>
              <a:rPr lang="en-US" dirty="0"/>
              <a:t>AWS Step Functions</a:t>
            </a:r>
          </a:p>
        </p:txBody>
      </p:sp>
      <p:pic>
        <p:nvPicPr>
          <p:cNvPr id="6" name="Graphic 17">
            <a:extLst>
              <a:ext uri="{FF2B5EF4-FFF2-40B4-BE49-F238E27FC236}">
                <a16:creationId xmlns:a16="http://schemas.microsoft.com/office/drawing/2014/main" id="{F680F082-151C-CCE7-126A-23341FE7DC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4359" y="1991877"/>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4743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2A9ADBA-D514-4FA2-A828-EDEACA31140E}"/>
              </a:ext>
            </a:extLst>
          </p:cNvPr>
          <p:cNvSpPr>
            <a:spLocks noGrp="1"/>
          </p:cNvSpPr>
          <p:nvPr>
            <p:ph type="title"/>
          </p:nvPr>
        </p:nvSpPr>
        <p:spPr/>
        <p:txBody>
          <a:bodyPr/>
          <a:lstStyle/>
          <a:p>
            <a:r>
              <a:rPr lang="en-US" dirty="0"/>
              <a:t>Important Points to Remember</a:t>
            </a:r>
          </a:p>
        </p:txBody>
      </p:sp>
      <p:sp>
        <p:nvSpPr>
          <p:cNvPr id="10" name="Content Placeholder 9">
            <a:extLst>
              <a:ext uri="{FF2B5EF4-FFF2-40B4-BE49-F238E27FC236}">
                <a16:creationId xmlns:a16="http://schemas.microsoft.com/office/drawing/2014/main" id="{F5B0D9E6-F036-431C-9761-EBBB7FD48DE4}"/>
              </a:ext>
            </a:extLst>
          </p:cNvPr>
          <p:cNvSpPr>
            <a:spLocks noGrp="1"/>
          </p:cNvSpPr>
          <p:nvPr>
            <p:ph sz="quarter" idx="10"/>
          </p:nvPr>
        </p:nvSpPr>
        <p:spPr>
          <a:xfrm>
            <a:off x="838200" y="1613141"/>
            <a:ext cx="10845800" cy="4589462"/>
          </a:xfrm>
        </p:spPr>
        <p:txBody>
          <a:bodyPr/>
          <a:lstStyle/>
          <a:p>
            <a:pPr marL="0" indent="0">
              <a:spcBef>
                <a:spcPts val="800"/>
              </a:spcBef>
              <a:buNone/>
            </a:pPr>
            <a:r>
              <a:rPr lang="en-US" sz="2400" dirty="0">
                <a:solidFill>
                  <a:srgbClr val="FF9900"/>
                </a:solidFill>
              </a:rPr>
              <a:t>SIMPLE QUEUE SERVICE (</a:t>
            </a:r>
            <a:r>
              <a:rPr lang="en-US" sz="2400" dirty="0" err="1">
                <a:solidFill>
                  <a:srgbClr val="FF9900"/>
                </a:solidFill>
              </a:rPr>
              <a:t>SQS</a:t>
            </a:r>
            <a:r>
              <a:rPr lang="en-US" sz="2400" dirty="0">
                <a:solidFill>
                  <a:srgbClr val="FF9900"/>
                </a:solidFill>
              </a:rPr>
              <a:t>)</a:t>
            </a:r>
          </a:p>
          <a:p>
            <a:pPr lvl="1"/>
            <a:r>
              <a:rPr lang="en-US" sz="1800" dirty="0"/>
              <a:t>Key way to decouple components</a:t>
            </a:r>
          </a:p>
          <a:p>
            <a:pPr lvl="1"/>
            <a:r>
              <a:rPr lang="en-US" sz="1800" dirty="0"/>
              <a:t>Producer sends to the queue; consumer polls from the queue</a:t>
            </a:r>
          </a:p>
          <a:p>
            <a:pPr lvl="1"/>
            <a:r>
              <a:rPr lang="en-US" sz="1800" dirty="0"/>
              <a:t>If order of processing matters, use a FIFO queue</a:t>
            </a:r>
          </a:p>
          <a:p>
            <a:pPr lvl="1"/>
            <a:r>
              <a:rPr lang="en-US" sz="1800" dirty="0"/>
              <a:t>If duplicates cannot be tolerated, use a FIFO queue</a:t>
            </a:r>
          </a:p>
          <a:p>
            <a:pPr lvl="1"/>
            <a:r>
              <a:rPr lang="en-US" sz="1800" dirty="0"/>
              <a:t>Visibility timeout is the length of time that a message is “invisible” when it’s being processed; may need to lengthen this time if messages are being processed more than once</a:t>
            </a:r>
          </a:p>
          <a:p>
            <a:pPr lvl="1"/>
            <a:r>
              <a:rPr lang="en-US" sz="1800" dirty="0"/>
              <a:t>Auto scaling is possible by setting up a CloudWatch alarm (using a custom metric to calculate length of queue) that scales EC2 instances in an auto scaling group</a:t>
            </a:r>
          </a:p>
          <a:p>
            <a:pPr lvl="1"/>
            <a:r>
              <a:rPr lang="en-US" sz="1800" dirty="0"/>
              <a:t>Long polling will wait 20 seconds to poll an empty queue (saving costs and extraneous polls)</a:t>
            </a:r>
          </a:p>
          <a:p>
            <a:pPr lvl="1"/>
            <a:r>
              <a:rPr lang="en-US" sz="1800" dirty="0"/>
              <a:t>Dead letter queues can be used to collect messages that failed to process</a:t>
            </a:r>
          </a:p>
        </p:txBody>
      </p:sp>
    </p:spTree>
    <p:extLst>
      <p:ext uri="{BB962C8B-B14F-4D97-AF65-F5344CB8AC3E}">
        <p14:creationId xmlns:p14="http://schemas.microsoft.com/office/powerpoint/2010/main" val="2862949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bldLvl="2"/>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Photo Sharing Example</a:t>
            </a:r>
          </a:p>
        </p:txBody>
      </p:sp>
      <p:sp>
        <p:nvSpPr>
          <p:cNvPr id="44" name="Rectangle 43">
            <a:extLst>
              <a:ext uri="{FF2B5EF4-FFF2-40B4-BE49-F238E27FC236}">
                <a16:creationId xmlns:a16="http://schemas.microsoft.com/office/drawing/2014/main" id="{208D8C48-501C-4135-9AE2-6E8746E9CDF5}"/>
              </a:ext>
            </a:extLst>
          </p:cNvPr>
          <p:cNvSpPr/>
          <p:nvPr/>
        </p:nvSpPr>
        <p:spPr>
          <a:xfrm>
            <a:off x="4063283"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50" name="Picture 49" descr="Icon&#10;&#10;Description automatically generated">
            <a:extLst>
              <a:ext uri="{FF2B5EF4-FFF2-40B4-BE49-F238E27FC236}">
                <a16:creationId xmlns:a16="http://schemas.microsoft.com/office/drawing/2014/main" id="{A3B5258B-BBC4-43A3-83F1-83B573FA15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7053" y="2361211"/>
            <a:ext cx="920373" cy="920373"/>
          </a:xfrm>
          <a:prstGeom prst="rect">
            <a:avLst/>
          </a:prstGeom>
        </p:spPr>
      </p:pic>
      <p:cxnSp>
        <p:nvCxnSpPr>
          <p:cNvPr id="51" name="Straight Arrow Connector 50">
            <a:extLst>
              <a:ext uri="{FF2B5EF4-FFF2-40B4-BE49-F238E27FC236}">
                <a16:creationId xmlns:a16="http://schemas.microsoft.com/office/drawing/2014/main" id="{77D274A8-7C8D-41B9-8BD5-E1BB42976DB2}"/>
              </a:ext>
            </a:extLst>
          </p:cNvPr>
          <p:cNvCxnSpPr>
            <a:cxnSpLocks/>
            <a:stCxn id="44" idx="3"/>
            <a:endCxn id="63" idx="1"/>
          </p:cNvCxnSpPr>
          <p:nvPr/>
        </p:nvCxnSpPr>
        <p:spPr>
          <a:xfrm>
            <a:off x="6436437" y="3738784"/>
            <a:ext cx="831708"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C9109572-A377-4689-A288-BF3E8E94F0F0}"/>
              </a:ext>
            </a:extLst>
          </p:cNvPr>
          <p:cNvCxnSpPr>
            <a:cxnSpLocks/>
            <a:stCxn id="50" idx="2"/>
            <a:endCxn id="44" idx="1"/>
          </p:cNvCxnSpPr>
          <p:nvPr/>
        </p:nvCxnSpPr>
        <p:spPr>
          <a:xfrm rot="16200000" flipH="1">
            <a:off x="3176661" y="2852162"/>
            <a:ext cx="457200" cy="1316043"/>
          </a:xfrm>
          <a:prstGeom prst="bentConnector2">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8DC30C5-F511-4151-B2C2-79AC61DA2911}"/>
              </a:ext>
            </a:extLst>
          </p:cNvPr>
          <p:cNvSpPr txBox="1"/>
          <p:nvPr/>
        </p:nvSpPr>
        <p:spPr>
          <a:xfrm>
            <a:off x="4283445"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Sharing App</a:t>
            </a:r>
          </a:p>
        </p:txBody>
      </p:sp>
      <p:sp>
        <p:nvSpPr>
          <p:cNvPr id="60" name="TextBox 59">
            <a:extLst>
              <a:ext uri="{FF2B5EF4-FFF2-40B4-BE49-F238E27FC236}">
                <a16:creationId xmlns:a16="http://schemas.microsoft.com/office/drawing/2014/main" id="{4C908580-D683-40A0-8C80-53FCB5E676C9}"/>
              </a:ext>
            </a:extLst>
          </p:cNvPr>
          <p:cNvSpPr txBox="1"/>
          <p:nvPr/>
        </p:nvSpPr>
        <p:spPr>
          <a:xfrm>
            <a:off x="2934871" y="3621039"/>
            <a:ext cx="92037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Upload photos</a:t>
            </a:r>
          </a:p>
        </p:txBody>
      </p:sp>
      <p:sp>
        <p:nvSpPr>
          <p:cNvPr id="63" name="Rectangle 62">
            <a:extLst>
              <a:ext uri="{FF2B5EF4-FFF2-40B4-BE49-F238E27FC236}">
                <a16:creationId xmlns:a16="http://schemas.microsoft.com/office/drawing/2014/main" id="{B790CECD-F39A-459F-9D6C-ED8D91A0F544}"/>
              </a:ext>
            </a:extLst>
          </p:cNvPr>
          <p:cNvSpPr/>
          <p:nvPr/>
        </p:nvSpPr>
        <p:spPr>
          <a:xfrm>
            <a:off x="7268145"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sp>
        <p:nvSpPr>
          <p:cNvPr id="66" name="TextBox 65">
            <a:extLst>
              <a:ext uri="{FF2B5EF4-FFF2-40B4-BE49-F238E27FC236}">
                <a16:creationId xmlns:a16="http://schemas.microsoft.com/office/drawing/2014/main" id="{417B5F10-6A3F-4598-B9C3-DC09536C02F8}"/>
              </a:ext>
            </a:extLst>
          </p:cNvPr>
          <p:cNvSpPr txBox="1"/>
          <p:nvPr/>
        </p:nvSpPr>
        <p:spPr>
          <a:xfrm>
            <a:off x="7488307"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Processing</a:t>
            </a:r>
          </a:p>
        </p:txBody>
      </p:sp>
      <p:pic>
        <p:nvPicPr>
          <p:cNvPr id="3" name="Picture 2" descr="Icon&#10;&#10;Description automatically generated">
            <a:extLst>
              <a:ext uri="{FF2B5EF4-FFF2-40B4-BE49-F238E27FC236}">
                <a16:creationId xmlns:a16="http://schemas.microsoft.com/office/drawing/2014/main" id="{35C8DF74-19D5-49BB-8103-FCE4A2D636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3607" y="3281583"/>
            <a:ext cx="909586" cy="909586"/>
          </a:xfrm>
          <a:prstGeom prst="rect">
            <a:avLst/>
          </a:prstGeom>
        </p:spPr>
      </p:pic>
      <p:pic>
        <p:nvPicPr>
          <p:cNvPr id="19" name="Picture 18" descr="Icon&#10;&#10;Description automatically generated">
            <a:extLst>
              <a:ext uri="{FF2B5EF4-FFF2-40B4-BE49-F238E27FC236}">
                <a16:creationId xmlns:a16="http://schemas.microsoft.com/office/drawing/2014/main" id="{C9F4580A-7F99-475B-9FE4-B7B6695D2A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21535" y="3633753"/>
            <a:ext cx="457200" cy="457200"/>
          </a:xfrm>
          <a:prstGeom prst="rect">
            <a:avLst/>
          </a:prstGeom>
        </p:spPr>
      </p:pic>
      <p:pic>
        <p:nvPicPr>
          <p:cNvPr id="20" name="Picture 19" descr="Icon&#10;&#10;Description automatically generated">
            <a:extLst>
              <a:ext uri="{FF2B5EF4-FFF2-40B4-BE49-F238E27FC236}">
                <a16:creationId xmlns:a16="http://schemas.microsoft.com/office/drawing/2014/main" id="{4FAA2997-F335-4602-8570-55C2C65862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5740" y="3470547"/>
            <a:ext cx="640080" cy="640080"/>
          </a:xfrm>
          <a:prstGeom prst="rect">
            <a:avLst/>
          </a:prstGeom>
        </p:spPr>
      </p:pic>
      <p:pic>
        <p:nvPicPr>
          <p:cNvPr id="21" name="Picture 20" descr="Icon&#10;&#10;Description automatically generated">
            <a:extLst>
              <a:ext uri="{FF2B5EF4-FFF2-40B4-BE49-F238E27FC236}">
                <a16:creationId xmlns:a16="http://schemas.microsoft.com/office/drawing/2014/main" id="{18C6EB2B-2277-4F27-89CA-E9A5AD5CC4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92825" y="3287667"/>
            <a:ext cx="822960" cy="822960"/>
          </a:xfrm>
          <a:prstGeom prst="rect">
            <a:avLst/>
          </a:prstGeom>
        </p:spPr>
      </p:pic>
      <p:sp>
        <p:nvSpPr>
          <p:cNvPr id="22" name="Multiplication Sign 21">
            <a:extLst>
              <a:ext uri="{FF2B5EF4-FFF2-40B4-BE49-F238E27FC236}">
                <a16:creationId xmlns:a16="http://schemas.microsoft.com/office/drawing/2014/main" id="{8CB73E81-8E83-4480-A448-009B0DAFC077}"/>
              </a:ext>
            </a:extLst>
          </p:cNvPr>
          <p:cNvSpPr/>
          <p:nvPr/>
        </p:nvSpPr>
        <p:spPr>
          <a:xfrm>
            <a:off x="6913748" y="2229269"/>
            <a:ext cx="3019028" cy="3019028"/>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Trebuchet MS" panose="020B0603020202020204"/>
              <a:ea typeface="+mn-ea"/>
              <a:cs typeface="+mn-cs"/>
            </a:endParaRPr>
          </a:p>
        </p:txBody>
      </p:sp>
      <p:sp>
        <p:nvSpPr>
          <p:cNvPr id="16" name="Rectangle 15">
            <a:extLst>
              <a:ext uri="{FF2B5EF4-FFF2-40B4-BE49-F238E27FC236}">
                <a16:creationId xmlns:a16="http://schemas.microsoft.com/office/drawing/2014/main" id="{D32D6F1D-744E-477A-8F4A-50EAFBAE4146}"/>
              </a:ext>
            </a:extLst>
          </p:cNvPr>
          <p:cNvSpPr/>
          <p:nvPr/>
        </p:nvSpPr>
        <p:spPr>
          <a:xfrm>
            <a:off x="0" y="0"/>
            <a:ext cx="12192000" cy="6858000"/>
          </a:xfrm>
          <a:prstGeom prst="rect">
            <a:avLst/>
          </a:prstGeom>
          <a:solidFill>
            <a:schemeClr val="tx1">
              <a:lumMod val="50000"/>
              <a:lumOff val="50000"/>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nchorCtr="0"/>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3800" b="0" i="0" u="none" strike="noStrike" kern="1200" cap="none" spc="0" normalizeH="0" baseline="0" noProof="0" dirty="0">
                <a:ln>
                  <a:noFill/>
                </a:ln>
                <a:solidFill>
                  <a:prstClr val="white"/>
                </a:solidFill>
                <a:effectLst/>
                <a:uLnTx/>
                <a:uFillTx/>
                <a:latin typeface="Trebuchet MS" panose="020B0603020202020204"/>
                <a:ea typeface="+mn-ea"/>
                <a:cs typeface="+mn-cs"/>
              </a:rPr>
              <a:t>Tightly coupled</a:t>
            </a:r>
          </a:p>
        </p:txBody>
      </p:sp>
    </p:spTree>
    <p:extLst>
      <p:ext uri="{BB962C8B-B14F-4D97-AF65-F5344CB8AC3E}">
        <p14:creationId xmlns:p14="http://schemas.microsoft.com/office/powerpoint/2010/main" val="25764285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2A9ADBA-D514-4FA2-A828-EDEACA31140E}"/>
              </a:ext>
            </a:extLst>
          </p:cNvPr>
          <p:cNvSpPr>
            <a:spLocks noGrp="1"/>
          </p:cNvSpPr>
          <p:nvPr>
            <p:ph type="title"/>
          </p:nvPr>
        </p:nvSpPr>
        <p:spPr/>
        <p:txBody>
          <a:bodyPr/>
          <a:lstStyle/>
          <a:p>
            <a:r>
              <a:rPr lang="en-US" dirty="0"/>
              <a:t>Important Points to Remember</a:t>
            </a:r>
          </a:p>
        </p:txBody>
      </p:sp>
      <p:sp>
        <p:nvSpPr>
          <p:cNvPr id="10" name="Content Placeholder 9">
            <a:extLst>
              <a:ext uri="{FF2B5EF4-FFF2-40B4-BE49-F238E27FC236}">
                <a16:creationId xmlns:a16="http://schemas.microsoft.com/office/drawing/2014/main" id="{F5B0D9E6-F036-431C-9761-EBBB7FD48DE4}"/>
              </a:ext>
            </a:extLst>
          </p:cNvPr>
          <p:cNvSpPr>
            <a:spLocks noGrp="1"/>
          </p:cNvSpPr>
          <p:nvPr>
            <p:ph sz="quarter" idx="10"/>
          </p:nvPr>
        </p:nvSpPr>
        <p:spPr>
          <a:xfrm>
            <a:off x="838200" y="1613141"/>
            <a:ext cx="10845800" cy="4589462"/>
          </a:xfrm>
        </p:spPr>
        <p:txBody>
          <a:bodyPr/>
          <a:lstStyle/>
          <a:p>
            <a:pPr marL="0" indent="0">
              <a:spcBef>
                <a:spcPts val="800"/>
              </a:spcBef>
              <a:buNone/>
            </a:pPr>
            <a:r>
              <a:rPr lang="en-US" sz="2400" dirty="0">
                <a:solidFill>
                  <a:srgbClr val="FF9900"/>
                </a:solidFill>
              </a:rPr>
              <a:t>SIMPLE NOTIFICATION SERVICE (</a:t>
            </a:r>
            <a:r>
              <a:rPr lang="en-US" sz="2400" dirty="0" err="1">
                <a:solidFill>
                  <a:srgbClr val="FF9900"/>
                </a:solidFill>
              </a:rPr>
              <a:t>SNS</a:t>
            </a:r>
            <a:r>
              <a:rPr lang="en-US" sz="2400" dirty="0">
                <a:solidFill>
                  <a:srgbClr val="FF9900"/>
                </a:solidFill>
              </a:rPr>
              <a:t>)</a:t>
            </a:r>
          </a:p>
          <a:p>
            <a:pPr lvl="1"/>
            <a:r>
              <a:rPr lang="en-US" sz="1800" dirty="0"/>
              <a:t>Send notifications by email, text, HTTP, Lambda</a:t>
            </a:r>
          </a:p>
          <a:p>
            <a:pPr lvl="1"/>
            <a:r>
              <a:rPr lang="en-US" sz="1800" dirty="0"/>
              <a:t>“Pub-sub” model where a publisher publishes to a </a:t>
            </a:r>
            <a:r>
              <a:rPr lang="en-US" sz="1800" dirty="0" err="1"/>
              <a:t>SNS</a:t>
            </a:r>
            <a:r>
              <a:rPr lang="en-US" sz="1800" dirty="0"/>
              <a:t> topic, and subscribers subscribe to receive notifications</a:t>
            </a:r>
          </a:p>
          <a:p>
            <a:pPr marL="0" indent="0">
              <a:spcBef>
                <a:spcPts val="800"/>
              </a:spcBef>
              <a:buNone/>
            </a:pPr>
            <a:r>
              <a:rPr lang="en-US" sz="2400" dirty="0" err="1">
                <a:solidFill>
                  <a:srgbClr val="FF9900"/>
                </a:solidFill>
              </a:rPr>
              <a:t>EVENTBRIDGE</a:t>
            </a:r>
            <a:endParaRPr lang="en-US" sz="2400" dirty="0">
              <a:solidFill>
                <a:srgbClr val="FF9900"/>
              </a:solidFill>
            </a:endParaRPr>
          </a:p>
          <a:p>
            <a:pPr lvl="1"/>
            <a:r>
              <a:rPr lang="en-US" sz="1800" dirty="0"/>
              <a:t>Some features were formerly called CloudWatch Events</a:t>
            </a:r>
          </a:p>
          <a:p>
            <a:pPr lvl="1"/>
            <a:r>
              <a:rPr lang="en-US" sz="1800" dirty="0"/>
              <a:t>Used to built event-driven architectures (also a “pub-sub” model)</a:t>
            </a:r>
          </a:p>
          <a:p>
            <a:pPr lvl="2"/>
            <a:r>
              <a:rPr lang="en-US" sz="1600" dirty="0"/>
              <a:t>Subscribers set rules about what to receive</a:t>
            </a:r>
          </a:p>
          <a:p>
            <a:pPr lvl="2"/>
            <a:r>
              <a:rPr lang="en-US" sz="1600" dirty="0"/>
              <a:t>Schemas defined up front</a:t>
            </a:r>
          </a:p>
          <a:p>
            <a:pPr lvl="2"/>
            <a:r>
              <a:rPr lang="en-US" sz="1600" dirty="0"/>
              <a:t>Publishers can be third parties (e.g., Shopify, Zendesk)</a:t>
            </a:r>
          </a:p>
          <a:p>
            <a:pPr lvl="2"/>
            <a:r>
              <a:rPr lang="en-US" sz="1600" dirty="0"/>
              <a:t>Events can be scheduled</a:t>
            </a:r>
          </a:p>
          <a:p>
            <a:pPr marL="0" indent="0">
              <a:spcBef>
                <a:spcPts val="800"/>
              </a:spcBef>
              <a:buNone/>
            </a:pPr>
            <a:r>
              <a:rPr lang="en-US" sz="2400" dirty="0">
                <a:solidFill>
                  <a:srgbClr val="FF9900"/>
                </a:solidFill>
              </a:rPr>
              <a:t>STEP FUNCTIONS</a:t>
            </a:r>
          </a:p>
          <a:p>
            <a:pPr lvl="1"/>
            <a:r>
              <a:rPr lang="en-US" sz="1800" dirty="0"/>
              <a:t>Provides a visual designer to orchestrate Lambda functions and other serverless services</a:t>
            </a:r>
            <a:endParaRPr lang="en-US" sz="2000" dirty="0"/>
          </a:p>
          <a:p>
            <a:pPr lvl="1"/>
            <a:endParaRPr lang="en-US" sz="2000" dirty="0"/>
          </a:p>
          <a:p>
            <a:pPr lvl="1"/>
            <a:endParaRPr lang="en-US" sz="2000" dirty="0"/>
          </a:p>
        </p:txBody>
      </p:sp>
    </p:spTree>
    <p:extLst>
      <p:ext uri="{BB962C8B-B14F-4D97-AF65-F5344CB8AC3E}">
        <p14:creationId xmlns:p14="http://schemas.microsoft.com/office/powerpoint/2010/main" val="2439666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0">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0">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bldLvl="2"/>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1D713E-0EED-4563-87BF-8545D3D37F6C}"/>
              </a:ext>
            </a:extLst>
          </p:cNvPr>
          <p:cNvSpPr>
            <a:spLocks noGrp="1"/>
          </p:cNvSpPr>
          <p:nvPr>
            <p:ph type="title"/>
          </p:nvPr>
        </p:nvSpPr>
        <p:spPr/>
        <p:txBody>
          <a:bodyPr/>
          <a:lstStyle/>
          <a:p>
            <a:r>
              <a:rPr lang="en-US" dirty="0"/>
              <a:t>Loose Coupling</a:t>
            </a:r>
          </a:p>
        </p:txBody>
      </p:sp>
      <p:sp>
        <p:nvSpPr>
          <p:cNvPr id="44" name="Rectangle 43">
            <a:extLst>
              <a:ext uri="{FF2B5EF4-FFF2-40B4-BE49-F238E27FC236}">
                <a16:creationId xmlns:a16="http://schemas.microsoft.com/office/drawing/2014/main" id="{208D8C48-501C-4135-9AE2-6E8746E9CDF5}"/>
              </a:ext>
            </a:extLst>
          </p:cNvPr>
          <p:cNvSpPr/>
          <p:nvPr/>
        </p:nvSpPr>
        <p:spPr>
          <a:xfrm>
            <a:off x="2666961"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pic>
        <p:nvPicPr>
          <p:cNvPr id="50" name="Picture 49" descr="Icon&#10;&#10;Description automatically generated">
            <a:extLst>
              <a:ext uri="{FF2B5EF4-FFF2-40B4-BE49-F238E27FC236}">
                <a16:creationId xmlns:a16="http://schemas.microsoft.com/office/drawing/2014/main" id="{A3B5258B-BBC4-43A3-83F1-83B573FA15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0731" y="2361211"/>
            <a:ext cx="920373" cy="920373"/>
          </a:xfrm>
          <a:prstGeom prst="rect">
            <a:avLst/>
          </a:prstGeom>
        </p:spPr>
      </p:pic>
      <p:cxnSp>
        <p:nvCxnSpPr>
          <p:cNvPr id="51" name="Straight Arrow Connector 50">
            <a:extLst>
              <a:ext uri="{FF2B5EF4-FFF2-40B4-BE49-F238E27FC236}">
                <a16:creationId xmlns:a16="http://schemas.microsoft.com/office/drawing/2014/main" id="{77D274A8-7C8D-41B9-8BD5-E1BB42976DB2}"/>
              </a:ext>
            </a:extLst>
          </p:cNvPr>
          <p:cNvCxnSpPr>
            <a:cxnSpLocks/>
            <a:stCxn id="44" idx="3"/>
            <a:endCxn id="63" idx="1"/>
          </p:cNvCxnSpPr>
          <p:nvPr/>
        </p:nvCxnSpPr>
        <p:spPr>
          <a:xfrm>
            <a:off x="5040115" y="3738784"/>
            <a:ext cx="2611091" cy="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a:extLst>
              <a:ext uri="{FF2B5EF4-FFF2-40B4-BE49-F238E27FC236}">
                <a16:creationId xmlns:a16="http://schemas.microsoft.com/office/drawing/2014/main" id="{C9109572-A377-4689-A288-BF3E8E94F0F0}"/>
              </a:ext>
            </a:extLst>
          </p:cNvPr>
          <p:cNvCxnSpPr>
            <a:cxnSpLocks/>
            <a:stCxn id="50" idx="2"/>
            <a:endCxn id="44" idx="1"/>
          </p:cNvCxnSpPr>
          <p:nvPr/>
        </p:nvCxnSpPr>
        <p:spPr>
          <a:xfrm rot="16200000" flipH="1">
            <a:off x="1780339" y="2852162"/>
            <a:ext cx="457200" cy="1316043"/>
          </a:xfrm>
          <a:prstGeom prst="bentConnector2">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8DC30C5-F511-4151-B2C2-79AC61DA2911}"/>
              </a:ext>
            </a:extLst>
          </p:cNvPr>
          <p:cNvSpPr txBox="1"/>
          <p:nvPr/>
        </p:nvSpPr>
        <p:spPr>
          <a:xfrm>
            <a:off x="2887123"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Sharing App</a:t>
            </a:r>
          </a:p>
        </p:txBody>
      </p:sp>
      <p:sp>
        <p:nvSpPr>
          <p:cNvPr id="60" name="TextBox 59">
            <a:extLst>
              <a:ext uri="{FF2B5EF4-FFF2-40B4-BE49-F238E27FC236}">
                <a16:creationId xmlns:a16="http://schemas.microsoft.com/office/drawing/2014/main" id="{4C908580-D683-40A0-8C80-53FCB5E676C9}"/>
              </a:ext>
            </a:extLst>
          </p:cNvPr>
          <p:cNvSpPr txBox="1"/>
          <p:nvPr/>
        </p:nvSpPr>
        <p:spPr>
          <a:xfrm>
            <a:off x="1538549" y="3621039"/>
            <a:ext cx="92037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Upload photos</a:t>
            </a:r>
          </a:p>
        </p:txBody>
      </p:sp>
      <p:sp>
        <p:nvSpPr>
          <p:cNvPr id="63" name="Rectangle 62">
            <a:extLst>
              <a:ext uri="{FF2B5EF4-FFF2-40B4-BE49-F238E27FC236}">
                <a16:creationId xmlns:a16="http://schemas.microsoft.com/office/drawing/2014/main" id="{B790CECD-F39A-459F-9D6C-ED8D91A0F544}"/>
              </a:ext>
            </a:extLst>
          </p:cNvPr>
          <p:cNvSpPr/>
          <p:nvPr/>
        </p:nvSpPr>
        <p:spPr>
          <a:xfrm>
            <a:off x="7651206" y="2766431"/>
            <a:ext cx="2373154" cy="1944705"/>
          </a:xfrm>
          <a:prstGeom prst="rect">
            <a:avLst/>
          </a:prstGeom>
          <a:noFill/>
          <a:ln w="28575">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srgbClr val="404040"/>
              </a:solidFill>
              <a:effectLst/>
              <a:uLnTx/>
              <a:uFillTx/>
              <a:latin typeface="Trebuchet MS" panose="020B0603020202020204"/>
              <a:ea typeface="+mn-ea"/>
              <a:cs typeface="+mn-cs"/>
            </a:endParaRPr>
          </a:p>
        </p:txBody>
      </p:sp>
      <p:sp>
        <p:nvSpPr>
          <p:cNvPr id="66" name="TextBox 65">
            <a:extLst>
              <a:ext uri="{FF2B5EF4-FFF2-40B4-BE49-F238E27FC236}">
                <a16:creationId xmlns:a16="http://schemas.microsoft.com/office/drawing/2014/main" id="{417B5F10-6A3F-4598-B9C3-DC09536C02F8}"/>
              </a:ext>
            </a:extLst>
          </p:cNvPr>
          <p:cNvSpPr txBox="1"/>
          <p:nvPr/>
        </p:nvSpPr>
        <p:spPr>
          <a:xfrm>
            <a:off x="7871368" y="2540524"/>
            <a:ext cx="1869911"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Photo Processing</a:t>
            </a:r>
          </a:p>
        </p:txBody>
      </p:sp>
      <p:pic>
        <p:nvPicPr>
          <p:cNvPr id="3" name="Picture 2" descr="Icon&#10;&#10;Description automatically generated">
            <a:extLst>
              <a:ext uri="{FF2B5EF4-FFF2-40B4-BE49-F238E27FC236}">
                <a16:creationId xmlns:a16="http://schemas.microsoft.com/office/drawing/2014/main" id="{35C8DF74-19D5-49BB-8103-FCE4A2D636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67285" y="3281583"/>
            <a:ext cx="909586" cy="909586"/>
          </a:xfrm>
          <a:prstGeom prst="rect">
            <a:avLst/>
          </a:prstGeom>
        </p:spPr>
      </p:pic>
      <p:pic>
        <p:nvPicPr>
          <p:cNvPr id="19" name="Picture 18" descr="Icon&#10;&#10;Description automatically generated">
            <a:extLst>
              <a:ext uri="{FF2B5EF4-FFF2-40B4-BE49-F238E27FC236}">
                <a16:creationId xmlns:a16="http://schemas.microsoft.com/office/drawing/2014/main" id="{C9F4580A-7F99-475B-9FE4-B7B6695D2A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04596" y="3633753"/>
            <a:ext cx="457200" cy="457200"/>
          </a:xfrm>
          <a:prstGeom prst="rect">
            <a:avLst/>
          </a:prstGeom>
        </p:spPr>
      </p:pic>
      <p:pic>
        <p:nvPicPr>
          <p:cNvPr id="20" name="Picture 19" descr="Icon&#10;&#10;Description automatically generated">
            <a:extLst>
              <a:ext uri="{FF2B5EF4-FFF2-40B4-BE49-F238E27FC236}">
                <a16:creationId xmlns:a16="http://schemas.microsoft.com/office/drawing/2014/main" id="{4FAA2997-F335-4602-8570-55C2C65862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98801" y="3470547"/>
            <a:ext cx="640080" cy="640080"/>
          </a:xfrm>
          <a:prstGeom prst="rect">
            <a:avLst/>
          </a:prstGeom>
        </p:spPr>
      </p:pic>
      <p:pic>
        <p:nvPicPr>
          <p:cNvPr id="21" name="Picture 20" descr="Icon&#10;&#10;Description automatically generated">
            <a:extLst>
              <a:ext uri="{FF2B5EF4-FFF2-40B4-BE49-F238E27FC236}">
                <a16:creationId xmlns:a16="http://schemas.microsoft.com/office/drawing/2014/main" id="{18C6EB2B-2277-4F27-89CA-E9A5AD5CC4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75886" y="3287667"/>
            <a:ext cx="822960" cy="822960"/>
          </a:xfrm>
          <a:prstGeom prst="rect">
            <a:avLst/>
          </a:prstGeom>
        </p:spPr>
      </p:pic>
      <p:sp>
        <p:nvSpPr>
          <p:cNvPr id="28" name="TextBox 27">
            <a:extLst>
              <a:ext uri="{FF2B5EF4-FFF2-40B4-BE49-F238E27FC236}">
                <a16:creationId xmlns:a16="http://schemas.microsoft.com/office/drawing/2014/main" id="{958CDB74-467D-452C-BBB5-9FFFC5A5697A}"/>
              </a:ext>
            </a:extLst>
          </p:cNvPr>
          <p:cNvSpPr txBox="1"/>
          <p:nvPr/>
        </p:nvSpPr>
        <p:spPr>
          <a:xfrm>
            <a:off x="5714956" y="3987057"/>
            <a:ext cx="122612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4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Queue</a:t>
            </a:r>
          </a:p>
        </p:txBody>
      </p:sp>
      <p:pic>
        <p:nvPicPr>
          <p:cNvPr id="29" name="Graphic 29">
            <a:extLst>
              <a:ext uri="{FF2B5EF4-FFF2-40B4-BE49-F238E27FC236}">
                <a16:creationId xmlns:a16="http://schemas.microsoft.com/office/drawing/2014/main" id="{FAD5EE60-9903-48E1-96D1-25118D5E57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73825" y="3281583"/>
            <a:ext cx="908387" cy="90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TextBox 29">
            <a:extLst>
              <a:ext uri="{FF2B5EF4-FFF2-40B4-BE49-F238E27FC236}">
                <a16:creationId xmlns:a16="http://schemas.microsoft.com/office/drawing/2014/main" id="{B76BD9D1-FE1C-457B-A42B-8649D6F13C90}"/>
              </a:ext>
            </a:extLst>
          </p:cNvPr>
          <p:cNvSpPr txBox="1"/>
          <p:nvPr/>
        </p:nvSpPr>
        <p:spPr>
          <a:xfrm>
            <a:off x="5170316" y="3510183"/>
            <a:ext cx="642654"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4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Sends</a:t>
            </a:r>
          </a:p>
        </p:txBody>
      </p:sp>
      <p:sp>
        <p:nvSpPr>
          <p:cNvPr id="32" name="TextBox 31">
            <a:extLst>
              <a:ext uri="{FF2B5EF4-FFF2-40B4-BE49-F238E27FC236}">
                <a16:creationId xmlns:a16="http://schemas.microsoft.com/office/drawing/2014/main" id="{55186620-1007-4235-AA8B-23B1231F44D1}"/>
              </a:ext>
            </a:extLst>
          </p:cNvPr>
          <p:cNvSpPr txBox="1"/>
          <p:nvPr/>
        </p:nvSpPr>
        <p:spPr>
          <a:xfrm>
            <a:off x="6873943" y="3535477"/>
            <a:ext cx="576463" cy="366018"/>
          </a:xfrm>
          <a:prstGeom prst="rect">
            <a:avLst/>
          </a:prstGeom>
          <a:solidFill>
            <a:schemeClr val="bg1"/>
          </a:solidFill>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4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Polls</a:t>
            </a:r>
          </a:p>
        </p:txBody>
      </p:sp>
      <p:sp>
        <p:nvSpPr>
          <p:cNvPr id="33" name="Title 6">
            <a:extLst>
              <a:ext uri="{FF2B5EF4-FFF2-40B4-BE49-F238E27FC236}">
                <a16:creationId xmlns:a16="http://schemas.microsoft.com/office/drawing/2014/main" id="{FE402B2D-FD63-408B-849D-E9B114FDE026}"/>
              </a:ext>
            </a:extLst>
          </p:cNvPr>
          <p:cNvSpPr txBox="1">
            <a:spLocks/>
          </p:cNvSpPr>
          <p:nvPr/>
        </p:nvSpPr>
        <p:spPr>
          <a:xfrm>
            <a:off x="838200" y="1104466"/>
            <a:ext cx="10515600" cy="543832"/>
          </a:xfrm>
          <a:prstGeom prst="rect">
            <a:avLst/>
          </a:prstGeom>
        </p:spPr>
        <p:txBody>
          <a:bodyPr vert="horz" lIns="91440" tIns="45720" rIns="91440" bIns="45720" rtlCol="0" anchor="ctr">
            <a:noAutofit/>
          </a:bodyPr>
          <a:lst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a:lstStyle>
          <a:p>
            <a:pPr marL="0" marR="0" lvl="0" indent="0" algn="ctr" defTabSz="914423" rtl="0" eaLnBrk="1" fontAlgn="auto" latinLnBrk="0" hangingPunct="1">
              <a:lnSpc>
                <a:spcPct val="90000"/>
              </a:lnSpc>
              <a:spcBef>
                <a:spcPct val="0"/>
              </a:spcBef>
              <a:spcAft>
                <a:spcPts val="0"/>
              </a:spcAft>
              <a:buClrTx/>
              <a:buSzTx/>
              <a:buFontTx/>
              <a:buNone/>
              <a:tabLst/>
              <a:defRPr/>
            </a:pPr>
            <a:r>
              <a:rPr kumimoji="0" lang="en-US" sz="2400" b="0" i="0" u="none" strike="noStrike" kern="1200" cap="none" spc="0" normalizeH="0" baseline="0" noProof="0" dirty="0">
                <a:ln>
                  <a:noFill/>
                </a:ln>
                <a:solidFill>
                  <a:srgbClr val="F68D11"/>
                </a:solidFill>
                <a:effectLst/>
                <a:uLnTx/>
                <a:uFillTx/>
                <a:latin typeface="Trebuchet MS" panose="020B0603020202020204"/>
                <a:ea typeface="+mj-ea"/>
                <a:cs typeface="+mj-cs"/>
              </a:rPr>
              <a:t>Microservices (vs. Monolithic)</a:t>
            </a:r>
          </a:p>
        </p:txBody>
      </p:sp>
    </p:spTree>
    <p:extLst>
      <p:ext uri="{BB962C8B-B14F-4D97-AF65-F5344CB8AC3E}">
        <p14:creationId xmlns:p14="http://schemas.microsoft.com/office/powerpoint/2010/main" val="89633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pic>
        <p:nvPicPr>
          <p:cNvPr id="3" name="Picture 2" descr="A picture containing text&#10;&#10;Description automatically generated">
            <a:extLst>
              <a:ext uri="{FF2B5EF4-FFF2-40B4-BE49-F238E27FC236}">
                <a16:creationId xmlns:a16="http://schemas.microsoft.com/office/drawing/2014/main" id="{EE3B57AB-C525-4C47-9EAA-B10798D1756B}"/>
              </a:ext>
            </a:extLst>
          </p:cNvPr>
          <p:cNvPicPr>
            <a:picLocks noChangeAspect="1"/>
          </p:cNvPicPr>
          <p:nvPr/>
        </p:nvPicPr>
        <p:blipFill rotWithShape="1">
          <a:blip r:embed="rId3">
            <a:extLst>
              <a:ext uri="{28A0092B-C50C-407E-A947-70E740481C1C}">
                <a14:useLocalDpi xmlns:a14="http://schemas.microsoft.com/office/drawing/2010/main" val="0"/>
              </a:ext>
            </a:extLst>
          </a:blip>
          <a:srcRect l="3857" r="3680"/>
          <a:stretch/>
        </p:blipFill>
        <p:spPr>
          <a:xfrm>
            <a:off x="0" y="0"/>
            <a:ext cx="12192000" cy="6858000"/>
          </a:xfrm>
          <a:prstGeom prst="rect">
            <a:avLst/>
          </a:prstGeom>
        </p:spPr>
      </p:pic>
      <p:sp>
        <p:nvSpPr>
          <p:cNvPr id="9" name="Rectangle 8">
            <a:extLst>
              <a:ext uri="{FF2B5EF4-FFF2-40B4-BE49-F238E27FC236}">
                <a16:creationId xmlns:a16="http://schemas.microsoft.com/office/drawing/2014/main" id="{130B5D6C-6FD0-466B-A5E3-9866D9DD42E6}"/>
              </a:ext>
            </a:extLst>
          </p:cNvPr>
          <p:cNvSpPr/>
          <p:nvPr/>
        </p:nvSpPr>
        <p:spPr>
          <a:xfrm>
            <a:off x="0" y="5246370"/>
            <a:ext cx="12192000" cy="118872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46304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srgbClr val="404040"/>
                </a:solidFill>
                <a:effectLst/>
                <a:uLnTx/>
                <a:uFillTx/>
                <a:latin typeface="Trebuchet MS" panose="020B0603020202020204"/>
                <a:ea typeface="+mn-ea"/>
                <a:cs typeface="+mn-cs"/>
              </a:rPr>
              <a:t>AMAZON API GATEWAY</a:t>
            </a:r>
          </a:p>
        </p:txBody>
      </p:sp>
      <p:pic>
        <p:nvPicPr>
          <p:cNvPr id="8" name="Graphic 17">
            <a:extLst>
              <a:ext uri="{FF2B5EF4-FFF2-40B4-BE49-F238E27FC236}">
                <a16:creationId xmlns:a16="http://schemas.microsoft.com/office/drawing/2014/main" id="{E60462F9-58AD-4A26-B272-D4B64D6A9EFA}"/>
              </a:ext>
            </a:extLst>
          </p:cNvPr>
          <p:cNvPicPr>
            <a:picLocks noChangeAspect="1" noChangeArrowheads="1"/>
          </p:cNvPicPr>
          <p:nvPr/>
        </p:nvPicPr>
        <p:blipFill>
          <a:blip r:embed="rId4"/>
          <a:srcRect/>
          <a:stretch/>
        </p:blipFill>
        <p:spPr bwMode="auto">
          <a:xfrm>
            <a:off x="-4402" y="5243312"/>
            <a:ext cx="1184030" cy="11917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55817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9845EE0-18DA-4FF2-A71C-D6F02AF1B8A8}"/>
              </a:ext>
            </a:extLst>
          </p:cNvPr>
          <p:cNvSpPr/>
          <p:nvPr/>
        </p:nvSpPr>
        <p:spPr>
          <a:xfrm>
            <a:off x="5185954" y="2546852"/>
            <a:ext cx="1881052" cy="1907177"/>
          </a:xfrm>
          <a:prstGeom prst="rect">
            <a:avLst/>
          </a:prstGeom>
          <a:solidFill>
            <a:srgbClr val="FF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dirty="0">
                <a:ln>
                  <a:noFill/>
                </a:ln>
                <a:solidFill>
                  <a:prstClr val="white"/>
                </a:solidFill>
                <a:effectLst/>
                <a:uLnTx/>
                <a:uFillTx/>
                <a:latin typeface="Trebuchet MS" panose="020B0603020202020204"/>
                <a:ea typeface="+mn-ea"/>
                <a:cs typeface="+mn-cs"/>
              </a:rPr>
              <a:t>API</a:t>
            </a:r>
          </a:p>
        </p:txBody>
      </p:sp>
      <p:pic>
        <p:nvPicPr>
          <p:cNvPr id="6" name="Picture 5" descr="Shape&#10;&#10;Description automatically generated with low confidence">
            <a:extLst>
              <a:ext uri="{FF2B5EF4-FFF2-40B4-BE49-F238E27FC236}">
                <a16:creationId xmlns:a16="http://schemas.microsoft.com/office/drawing/2014/main" id="{2C98E5BB-679D-4618-8CF7-9009EBC394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7530" y="2507748"/>
            <a:ext cx="1985384" cy="1985384"/>
          </a:xfrm>
          <a:prstGeom prst="rect">
            <a:avLst/>
          </a:prstGeom>
        </p:spPr>
      </p:pic>
      <p:cxnSp>
        <p:nvCxnSpPr>
          <p:cNvPr id="7" name="Straight Arrow Connector 6">
            <a:extLst>
              <a:ext uri="{FF2B5EF4-FFF2-40B4-BE49-F238E27FC236}">
                <a16:creationId xmlns:a16="http://schemas.microsoft.com/office/drawing/2014/main" id="{0E286378-E526-400A-811D-8EA843A36156}"/>
              </a:ext>
            </a:extLst>
          </p:cNvPr>
          <p:cNvCxnSpPr>
            <a:cxnSpLocks/>
            <a:stCxn id="6" idx="3"/>
            <a:endCxn id="4" idx="1"/>
          </p:cNvCxnSpPr>
          <p:nvPr/>
        </p:nvCxnSpPr>
        <p:spPr>
          <a:xfrm>
            <a:off x="3722914" y="3500440"/>
            <a:ext cx="1463040" cy="1"/>
          </a:xfrm>
          <a:prstGeom prst="straightConnector1">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pic>
        <p:nvPicPr>
          <p:cNvPr id="9" name="Picture 8" descr="A picture containing text, clipart, vector graphics&#10;&#10;Description automatically generated">
            <a:extLst>
              <a:ext uri="{FF2B5EF4-FFF2-40B4-BE49-F238E27FC236}">
                <a16:creationId xmlns:a16="http://schemas.microsoft.com/office/drawing/2014/main" id="{8D093CC1-408D-49E2-85E0-82738ACEA8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08253" y="2428878"/>
            <a:ext cx="2143125" cy="2143125"/>
          </a:xfrm>
          <a:prstGeom prst="rect">
            <a:avLst/>
          </a:prstGeom>
        </p:spPr>
      </p:pic>
      <p:cxnSp>
        <p:nvCxnSpPr>
          <p:cNvPr id="8" name="Straight Arrow Connector 7">
            <a:extLst>
              <a:ext uri="{FF2B5EF4-FFF2-40B4-BE49-F238E27FC236}">
                <a16:creationId xmlns:a16="http://schemas.microsoft.com/office/drawing/2014/main" id="{36AEFB05-9769-4889-BFA1-D6FB8252FD6A}"/>
              </a:ext>
            </a:extLst>
          </p:cNvPr>
          <p:cNvCxnSpPr>
            <a:cxnSpLocks/>
            <a:stCxn id="4" idx="3"/>
            <a:endCxn id="9" idx="1"/>
          </p:cNvCxnSpPr>
          <p:nvPr/>
        </p:nvCxnSpPr>
        <p:spPr>
          <a:xfrm>
            <a:off x="7067006" y="3500441"/>
            <a:ext cx="1541247" cy="0"/>
          </a:xfrm>
          <a:prstGeom prst="straightConnector1">
            <a:avLst/>
          </a:prstGeom>
          <a:ln w="28575">
            <a:solidFill>
              <a:schemeClr val="bg1">
                <a:lumMod val="50000"/>
              </a:schemeClr>
            </a:solidFill>
            <a:prstDash val="sysDot"/>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548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3C96D8C9-CE59-494B-8803-2DC6E7D4B0CC}"/>
              </a:ext>
            </a:extLst>
          </p:cNvPr>
          <p:cNvSpPr txBox="1"/>
          <p:nvPr/>
        </p:nvSpPr>
        <p:spPr>
          <a:xfrm>
            <a:off x="4793218" y="4306143"/>
            <a:ext cx="1568408"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Amazon API Gateway</a:t>
            </a:r>
          </a:p>
        </p:txBody>
      </p:sp>
      <p:pic>
        <p:nvPicPr>
          <p:cNvPr id="13" name="Picture 12" descr="Shape&#10;&#10;Description automatically generated with low confidence">
            <a:extLst>
              <a:ext uri="{FF2B5EF4-FFF2-40B4-BE49-F238E27FC236}">
                <a16:creationId xmlns:a16="http://schemas.microsoft.com/office/drawing/2014/main" id="{7FE27410-B816-4127-B750-F26BE2E1D4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6991" y="3074242"/>
            <a:ext cx="1231901" cy="1231901"/>
          </a:xfrm>
          <a:prstGeom prst="rect">
            <a:avLst/>
          </a:prstGeom>
        </p:spPr>
      </p:pic>
      <p:pic>
        <p:nvPicPr>
          <p:cNvPr id="14" name="Picture 13" descr="Icon&#10;&#10;Description automatically generated">
            <a:extLst>
              <a:ext uri="{FF2B5EF4-FFF2-40B4-BE49-F238E27FC236}">
                <a16:creationId xmlns:a16="http://schemas.microsoft.com/office/drawing/2014/main" id="{86898363-A026-4542-BF3B-0E55D074F9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02517" y="3283857"/>
            <a:ext cx="515127" cy="515127"/>
          </a:xfrm>
          <a:prstGeom prst="rect">
            <a:avLst/>
          </a:prstGeom>
        </p:spPr>
      </p:pic>
      <p:sp>
        <p:nvSpPr>
          <p:cNvPr id="16" name="TextBox 15">
            <a:extLst>
              <a:ext uri="{FF2B5EF4-FFF2-40B4-BE49-F238E27FC236}">
                <a16:creationId xmlns:a16="http://schemas.microsoft.com/office/drawing/2014/main" id="{8A5C7959-3EFF-4945-A874-069F1FE05D0D}"/>
              </a:ext>
            </a:extLst>
          </p:cNvPr>
          <p:cNvSpPr txBox="1"/>
          <p:nvPr/>
        </p:nvSpPr>
        <p:spPr>
          <a:xfrm>
            <a:off x="7799120" y="3118834"/>
            <a:ext cx="1631041"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Lambda Function</a:t>
            </a:r>
          </a:p>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(process image)</a:t>
            </a:r>
          </a:p>
        </p:txBody>
      </p:sp>
      <p:cxnSp>
        <p:nvCxnSpPr>
          <p:cNvPr id="19" name="Straight Arrow Connector 18">
            <a:extLst>
              <a:ext uri="{FF2B5EF4-FFF2-40B4-BE49-F238E27FC236}">
                <a16:creationId xmlns:a16="http://schemas.microsoft.com/office/drawing/2014/main" id="{05C5CC7C-79CC-4859-8157-E50C63EED648}"/>
              </a:ext>
            </a:extLst>
          </p:cNvPr>
          <p:cNvCxnSpPr>
            <a:cxnSpLocks/>
            <a:stCxn id="14" idx="3"/>
          </p:cNvCxnSpPr>
          <p:nvPr/>
        </p:nvCxnSpPr>
        <p:spPr>
          <a:xfrm>
            <a:off x="3917644" y="3541421"/>
            <a:ext cx="1087411" cy="1022"/>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E1666C0-A489-4B8D-BBB1-0868CC4ED78D}"/>
              </a:ext>
            </a:extLst>
          </p:cNvPr>
          <p:cNvCxnSpPr>
            <a:cxnSpLocks/>
            <a:stCxn id="29" idx="3"/>
            <a:endCxn id="30" idx="1"/>
          </p:cNvCxnSpPr>
          <p:nvPr/>
        </p:nvCxnSpPr>
        <p:spPr>
          <a:xfrm flipV="1">
            <a:off x="6169437" y="2337643"/>
            <a:ext cx="1850845" cy="1179730"/>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B85CC9B-9529-4BAA-8E8A-89FAAB451BD0}"/>
              </a:ext>
            </a:extLst>
          </p:cNvPr>
          <p:cNvCxnSpPr>
            <a:cxnSpLocks/>
            <a:stCxn id="29" idx="3"/>
            <a:endCxn id="32" idx="1"/>
          </p:cNvCxnSpPr>
          <p:nvPr/>
        </p:nvCxnSpPr>
        <p:spPr>
          <a:xfrm>
            <a:off x="6169437" y="3517373"/>
            <a:ext cx="1854539" cy="875971"/>
          </a:xfrm>
          <a:prstGeom prst="straightConnector1">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557C4911-15BE-424F-A62D-B4DF99D41935}"/>
              </a:ext>
            </a:extLst>
          </p:cNvPr>
          <p:cNvSpPr/>
          <p:nvPr/>
        </p:nvSpPr>
        <p:spPr>
          <a:xfrm>
            <a:off x="7483928" y="1380380"/>
            <a:ext cx="2193471" cy="4323734"/>
          </a:xfrm>
          <a:prstGeom prst="rect">
            <a:avLst/>
          </a:prstGeom>
          <a:ln w="28575">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rebuchet MS" panose="020B0603020202020204"/>
              <a:ea typeface="+mn-ea"/>
              <a:cs typeface="+mn-cs"/>
            </a:endParaRPr>
          </a:p>
        </p:txBody>
      </p:sp>
      <p:pic>
        <p:nvPicPr>
          <p:cNvPr id="29" name="Graphic 17">
            <a:extLst>
              <a:ext uri="{FF2B5EF4-FFF2-40B4-BE49-F238E27FC236}">
                <a16:creationId xmlns:a16="http://schemas.microsoft.com/office/drawing/2014/main" id="{93415E1B-030A-420F-818B-F487E6624CA9}"/>
              </a:ext>
            </a:extLst>
          </p:cNvPr>
          <p:cNvPicPr>
            <a:picLocks noChangeAspect="1" noChangeArrowheads="1"/>
          </p:cNvPicPr>
          <p:nvPr/>
        </p:nvPicPr>
        <p:blipFill>
          <a:blip r:embed="rId5"/>
          <a:srcRect/>
          <a:stretch/>
        </p:blipFill>
        <p:spPr bwMode="auto">
          <a:xfrm>
            <a:off x="4985407" y="2925358"/>
            <a:ext cx="1184030" cy="1184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 name="Graphic 10">
            <a:extLst>
              <a:ext uri="{FF2B5EF4-FFF2-40B4-BE49-F238E27FC236}">
                <a16:creationId xmlns:a16="http://schemas.microsoft.com/office/drawing/2014/main" id="{00B001E5-2E9C-4B2D-BB29-CB4DBFFC2A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20282" y="1743283"/>
            <a:ext cx="1188720" cy="1188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 name="TextBox 30">
            <a:extLst>
              <a:ext uri="{FF2B5EF4-FFF2-40B4-BE49-F238E27FC236}">
                <a16:creationId xmlns:a16="http://schemas.microsoft.com/office/drawing/2014/main" id="{49361458-9413-4B48-A864-0AA3C3BA0167}"/>
              </a:ext>
            </a:extLst>
          </p:cNvPr>
          <p:cNvSpPr txBox="1"/>
          <p:nvPr/>
        </p:nvSpPr>
        <p:spPr>
          <a:xfrm>
            <a:off x="7799715" y="5172817"/>
            <a:ext cx="1631041"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Lambda Function</a:t>
            </a:r>
          </a:p>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(send to friend)</a:t>
            </a:r>
          </a:p>
        </p:txBody>
      </p:sp>
      <p:pic>
        <p:nvPicPr>
          <p:cNvPr id="32" name="Graphic 10">
            <a:extLst>
              <a:ext uri="{FF2B5EF4-FFF2-40B4-BE49-F238E27FC236}">
                <a16:creationId xmlns:a16="http://schemas.microsoft.com/office/drawing/2014/main" id="{3DDC4DB4-CB32-4115-93D7-81C696496F9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23976" y="3798984"/>
            <a:ext cx="1188720" cy="1188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TextBox 33">
            <a:extLst>
              <a:ext uri="{FF2B5EF4-FFF2-40B4-BE49-F238E27FC236}">
                <a16:creationId xmlns:a16="http://schemas.microsoft.com/office/drawing/2014/main" id="{0960F60C-3B52-4D3B-BA19-CDD77AC5627E}"/>
              </a:ext>
            </a:extLst>
          </p:cNvPr>
          <p:cNvSpPr txBox="1"/>
          <p:nvPr/>
        </p:nvSpPr>
        <p:spPr>
          <a:xfrm>
            <a:off x="6536357" y="3352142"/>
            <a:ext cx="1004368" cy="348343"/>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600" b="0" i="0" u="none" strike="noStrike" kern="1200" cap="none" spc="0" normalizeH="0" baseline="0" noProof="0" dirty="0">
                <a:ln>
                  <a:noFill/>
                </a:ln>
                <a:solidFill>
                  <a:srgbClr val="E5E5E5">
                    <a:lumMod val="10000"/>
                  </a:srgbClr>
                </a:solidFill>
                <a:effectLst/>
                <a:uLnTx/>
                <a:uFillTx/>
                <a:latin typeface="Trebuchet MS" panose="020B0603020202020204"/>
                <a:ea typeface="PS TT Commons" charset="0"/>
                <a:cs typeface="PS TT Commons" charset="0"/>
              </a:rPr>
              <a:t>Proxies requests</a:t>
            </a:r>
          </a:p>
        </p:txBody>
      </p:sp>
    </p:spTree>
    <p:extLst>
      <p:ext uri="{BB962C8B-B14F-4D97-AF65-F5344CB8AC3E}">
        <p14:creationId xmlns:p14="http://schemas.microsoft.com/office/powerpoint/2010/main" val="3483474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2" grpId="0" animBg="1"/>
      <p:bldP spid="31" grpId="0"/>
      <p:bldP spid="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1F7B5DA4-7EBF-48BD-9B48-0782813CB28C}"/>
              </a:ext>
            </a:extLst>
          </p:cNvPr>
          <p:cNvSpPr>
            <a:spLocks noGrp="1"/>
          </p:cNvSpPr>
          <p:nvPr>
            <p:ph type="body" sz="quarter" idx="10"/>
          </p:nvPr>
        </p:nvSpPr>
        <p:spPr/>
        <p:txBody>
          <a:bodyPr/>
          <a:lstStyle/>
          <a:p>
            <a:r>
              <a:rPr lang="en-US" sz="2800" dirty="0"/>
              <a:t>Supports REST and WebSocket APIs</a:t>
            </a:r>
          </a:p>
          <a:p>
            <a:r>
              <a:rPr lang="en-US" sz="2800" dirty="0"/>
              <a:t>Supports monitoring, authentication, security, throttling and more</a:t>
            </a:r>
          </a:p>
        </p:txBody>
      </p:sp>
      <p:sp>
        <p:nvSpPr>
          <p:cNvPr id="11" name="Content Placeholder 10">
            <a:extLst>
              <a:ext uri="{FF2B5EF4-FFF2-40B4-BE49-F238E27FC236}">
                <a16:creationId xmlns:a16="http://schemas.microsoft.com/office/drawing/2014/main" id="{65F37561-9E02-42FA-AC83-04DFFEAEE225}"/>
              </a:ext>
            </a:extLst>
          </p:cNvPr>
          <p:cNvSpPr>
            <a:spLocks noGrp="1"/>
          </p:cNvSpPr>
          <p:nvPr>
            <p:ph sz="quarter" idx="14"/>
          </p:nvPr>
        </p:nvSpPr>
        <p:spPr/>
        <p:txBody>
          <a:bodyPr/>
          <a:lstStyle/>
          <a:p>
            <a:r>
              <a:rPr lang="en-US" dirty="0"/>
              <a:t>Amazon </a:t>
            </a:r>
            <a:br>
              <a:rPr lang="en-US" dirty="0"/>
            </a:br>
            <a:r>
              <a:rPr lang="en-US" dirty="0"/>
              <a:t>API Gateway</a:t>
            </a:r>
          </a:p>
        </p:txBody>
      </p:sp>
      <p:pic>
        <p:nvPicPr>
          <p:cNvPr id="13" name="Graphic 17">
            <a:extLst>
              <a:ext uri="{FF2B5EF4-FFF2-40B4-BE49-F238E27FC236}">
                <a16:creationId xmlns:a16="http://schemas.microsoft.com/office/drawing/2014/main" id="{76BE21E7-B826-4121-AB20-2C3FEF23EAE3}"/>
              </a:ext>
            </a:extLst>
          </p:cNvPr>
          <p:cNvPicPr>
            <a:picLocks noChangeAspect="1" noChangeArrowheads="1"/>
          </p:cNvPicPr>
          <p:nvPr/>
        </p:nvPicPr>
        <p:blipFill>
          <a:blip r:embed="rId3"/>
          <a:srcRect/>
          <a:stretch/>
        </p:blipFill>
        <p:spPr bwMode="auto">
          <a:xfrm>
            <a:off x="3243304" y="2020298"/>
            <a:ext cx="76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93175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theme/theme1.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ZtM">
  <a:themeElements>
    <a:clrScheme name="F15B2A">
      <a:dk1>
        <a:srgbClr val="404040"/>
      </a:dk1>
      <a:lt1>
        <a:srgbClr val="FFFFFF"/>
      </a:lt1>
      <a:dk2>
        <a:srgbClr val="303030"/>
      </a:dk2>
      <a:lt2>
        <a:srgbClr val="E5E5E5"/>
      </a:lt2>
      <a:accent1>
        <a:srgbClr val="F15B2A"/>
      </a:accent1>
      <a:accent2>
        <a:srgbClr val="2A9FBC"/>
      </a:accent2>
      <a:accent3>
        <a:srgbClr val="2D2D2D"/>
      </a:accent3>
      <a:accent4>
        <a:srgbClr val="A62E5C"/>
      </a:accent4>
      <a:accent5>
        <a:srgbClr val="9BC850"/>
      </a:accent5>
      <a:accent6>
        <a:srgbClr val="675BA7"/>
      </a:accent6>
      <a:hlink>
        <a:srgbClr val="2A9FBC"/>
      </a:hlink>
      <a:folHlink>
        <a:srgbClr val="2A9FB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32970" rIns="65939" bIns="32970" rtlCol="0" anchor="b" anchorCtr="0">
        <a:noAutofit/>
      </a:bodyPr>
      <a:lstStyle>
        <a:defPPr marL="0" marR="0" indent="0" algn="l" defTabSz="439502" rtl="0" eaLnBrk="1" fontAlgn="auto" latinLnBrk="0" hangingPunct="1">
          <a:lnSpc>
            <a:spcPct val="85000"/>
          </a:lnSpc>
          <a:spcBef>
            <a:spcPct val="0"/>
          </a:spcBef>
          <a:spcAft>
            <a:spcPts val="0"/>
          </a:spcAft>
          <a:buClrTx/>
          <a:buSzTx/>
          <a:buFontTx/>
          <a:buNone/>
          <a:tabLst/>
          <a:defRPr kumimoji="0" sz="3525" b="0" i="0" u="none" strike="noStrike" kern="1200" cap="none" spc="0" normalizeH="0" baseline="0" noProof="0" dirty="0" smtClean="0">
            <a:ln>
              <a:noFill/>
            </a:ln>
            <a:solidFill>
              <a:srgbClr val="E5E5E5">
                <a:lumMod val="10000"/>
              </a:srgbClr>
            </a:solidFill>
            <a:effectLst/>
            <a:uLnTx/>
            <a:uFillTx/>
            <a:latin typeface="PS TT Commons" charset="0"/>
            <a:ea typeface="PS TT Commons" charset="0"/>
            <a:cs typeface="PS TT Commons" charset="0"/>
          </a:defRPr>
        </a:defPPr>
      </a:lstStyle>
    </a:txDef>
  </a:objectDefaults>
  <a:extraClrSchemeLst/>
  <a:extLst>
    <a:ext uri="{05A4C25C-085E-4340-85A3-A5531E510DB2}">
      <thm15:themeFamily xmlns:thm15="http://schemas.microsoft.com/office/thememl/2012/main" name="PSTTCommons" id="{415A3CED-455C-48C1-87D2-6E28B4E15F13}" vid="{B499725F-017E-4D18-8546-0C7168FF9622}"/>
    </a:ext>
  </a:extLst>
</a:theme>
</file>

<file path=ppt/theme/theme3.xml><?xml version="1.0" encoding="utf-8"?>
<a:theme xmlns:a="http://schemas.openxmlformats.org/drawingml/2006/main" name="1_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ZtM">
  <a:themeElements>
    <a:clrScheme name="F15B2A">
      <a:dk1>
        <a:srgbClr val="404040"/>
      </a:dk1>
      <a:lt1>
        <a:srgbClr val="FFFFFF"/>
      </a:lt1>
      <a:dk2>
        <a:srgbClr val="303030"/>
      </a:dk2>
      <a:lt2>
        <a:srgbClr val="E5E5E5"/>
      </a:lt2>
      <a:accent1>
        <a:srgbClr val="F15B2A"/>
      </a:accent1>
      <a:accent2>
        <a:srgbClr val="2A9FBC"/>
      </a:accent2>
      <a:accent3>
        <a:srgbClr val="2D2D2D"/>
      </a:accent3>
      <a:accent4>
        <a:srgbClr val="A62E5C"/>
      </a:accent4>
      <a:accent5>
        <a:srgbClr val="9BC850"/>
      </a:accent5>
      <a:accent6>
        <a:srgbClr val="675BA7"/>
      </a:accent6>
      <a:hlink>
        <a:srgbClr val="2A9FBC"/>
      </a:hlink>
      <a:folHlink>
        <a:srgbClr val="2A9FB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32970" rIns="65939" bIns="32970" rtlCol="0" anchor="b" anchorCtr="0">
        <a:noAutofit/>
      </a:bodyPr>
      <a:lstStyle>
        <a:defPPr marL="0" marR="0" indent="0" algn="l" defTabSz="439502" rtl="0" eaLnBrk="1" fontAlgn="auto" latinLnBrk="0" hangingPunct="1">
          <a:lnSpc>
            <a:spcPct val="85000"/>
          </a:lnSpc>
          <a:spcBef>
            <a:spcPct val="0"/>
          </a:spcBef>
          <a:spcAft>
            <a:spcPts val="0"/>
          </a:spcAft>
          <a:buClrTx/>
          <a:buSzTx/>
          <a:buFontTx/>
          <a:buNone/>
          <a:tabLst/>
          <a:defRPr kumimoji="0" sz="3525" b="0" i="0" u="none" strike="noStrike" kern="1200" cap="none" spc="0" normalizeH="0" baseline="0" noProof="0" dirty="0" smtClean="0">
            <a:ln>
              <a:noFill/>
            </a:ln>
            <a:solidFill>
              <a:srgbClr val="E5E5E5">
                <a:lumMod val="10000"/>
              </a:srgbClr>
            </a:solidFill>
            <a:effectLst/>
            <a:uLnTx/>
            <a:uFillTx/>
            <a:latin typeface="PS TT Commons" charset="0"/>
            <a:ea typeface="PS TT Commons" charset="0"/>
            <a:cs typeface="PS TT Commons" charset="0"/>
          </a:defRPr>
        </a:defPPr>
      </a:lstStyle>
    </a:txDef>
  </a:objectDefaults>
  <a:extraClrSchemeLst/>
  <a:extLst>
    <a:ext uri="{05A4C25C-085E-4340-85A3-A5531E510DB2}">
      <thm15:themeFamily xmlns:thm15="http://schemas.microsoft.com/office/thememl/2012/main" name="PSTTCommons" id="{415A3CED-455C-48C1-87D2-6E28B4E15F13}" vid="{B499725F-017E-4D18-8546-0C7168FF9622}"/>
    </a:ext>
  </a:extLst>
</a:theme>
</file>

<file path=ppt/theme/theme6.xml><?xml version="1.0" encoding="utf-8"?>
<a:theme xmlns:a="http://schemas.openxmlformats.org/drawingml/2006/main" name="2_ZtM">
  <a:themeElements>
    <a:clrScheme name="F15B2A">
      <a:dk1>
        <a:srgbClr val="404040"/>
      </a:dk1>
      <a:lt1>
        <a:srgbClr val="FFFFFF"/>
      </a:lt1>
      <a:dk2>
        <a:srgbClr val="303030"/>
      </a:dk2>
      <a:lt2>
        <a:srgbClr val="E5E5E5"/>
      </a:lt2>
      <a:accent1>
        <a:srgbClr val="F15B2A"/>
      </a:accent1>
      <a:accent2>
        <a:srgbClr val="2A9FBC"/>
      </a:accent2>
      <a:accent3>
        <a:srgbClr val="2D2D2D"/>
      </a:accent3>
      <a:accent4>
        <a:srgbClr val="A62E5C"/>
      </a:accent4>
      <a:accent5>
        <a:srgbClr val="9BC850"/>
      </a:accent5>
      <a:accent6>
        <a:srgbClr val="675BA7"/>
      </a:accent6>
      <a:hlink>
        <a:srgbClr val="2A9FBC"/>
      </a:hlink>
      <a:folHlink>
        <a:srgbClr val="2A9FB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32970" rIns="65939" bIns="32970" rtlCol="0" anchor="b" anchorCtr="0">
        <a:noAutofit/>
      </a:bodyPr>
      <a:lstStyle>
        <a:defPPr marL="0" marR="0" indent="0" algn="l" defTabSz="439502" rtl="0" eaLnBrk="1" fontAlgn="auto" latinLnBrk="0" hangingPunct="1">
          <a:lnSpc>
            <a:spcPct val="85000"/>
          </a:lnSpc>
          <a:spcBef>
            <a:spcPct val="0"/>
          </a:spcBef>
          <a:spcAft>
            <a:spcPts val="0"/>
          </a:spcAft>
          <a:buClrTx/>
          <a:buSzTx/>
          <a:buFontTx/>
          <a:buNone/>
          <a:tabLst/>
          <a:defRPr kumimoji="0" sz="3525" b="0" i="0" u="none" strike="noStrike" kern="1200" cap="none" spc="0" normalizeH="0" baseline="0" noProof="0" dirty="0" smtClean="0">
            <a:ln>
              <a:noFill/>
            </a:ln>
            <a:solidFill>
              <a:srgbClr val="E5E5E5">
                <a:lumMod val="10000"/>
              </a:srgbClr>
            </a:solidFill>
            <a:effectLst/>
            <a:uLnTx/>
            <a:uFillTx/>
            <a:latin typeface="PS TT Commons" charset="0"/>
            <a:ea typeface="PS TT Commons" charset="0"/>
            <a:cs typeface="PS TT Commons" charset="0"/>
          </a:defRPr>
        </a:defPPr>
      </a:lstStyle>
    </a:txDef>
  </a:objectDefaults>
  <a:extraClrSchemeLst/>
  <a:extLst>
    <a:ext uri="{05A4C25C-085E-4340-85A3-A5531E510DB2}">
      <thm15:themeFamily xmlns:thm15="http://schemas.microsoft.com/office/thememl/2012/main" name="PSTTCommons" id="{415A3CED-455C-48C1-87D2-6E28B4E15F13}" vid="{B499725F-017E-4D18-8546-0C7168FF9622}"/>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51534</TotalTime>
  <Words>6214</Words>
  <Application>Microsoft Office PowerPoint</Application>
  <PresentationFormat>Widescreen</PresentationFormat>
  <Paragraphs>688</Paragraphs>
  <Slides>40</Slides>
  <Notes>40</Notes>
  <HiddenSlides>0</HiddenSlides>
  <MMClips>0</MMClips>
  <ScaleCrop>false</ScaleCrop>
  <HeadingPairs>
    <vt:vector size="6" baseType="variant">
      <vt:variant>
        <vt:lpstr>Fonts Used</vt:lpstr>
      </vt:variant>
      <vt:variant>
        <vt:i4>12</vt:i4>
      </vt:variant>
      <vt:variant>
        <vt:lpstr>Theme</vt:lpstr>
      </vt:variant>
      <vt:variant>
        <vt:i4>6</vt:i4>
      </vt:variant>
      <vt:variant>
        <vt:lpstr>Slide Titles</vt:lpstr>
      </vt:variant>
      <vt:variant>
        <vt:i4>40</vt:i4>
      </vt:variant>
    </vt:vector>
  </HeadingPairs>
  <TitlesOfParts>
    <vt:vector size="58" baseType="lpstr">
      <vt:lpstr>Arial</vt:lpstr>
      <vt:lpstr>Calibri</vt:lpstr>
      <vt:lpstr>Calibri Light</vt:lpstr>
      <vt:lpstr>Courier New</vt:lpstr>
      <vt:lpstr>Lucida Grande</vt:lpstr>
      <vt:lpstr>Montserrat</vt:lpstr>
      <vt:lpstr>Myriad Pro</vt:lpstr>
      <vt:lpstr>Myriad Pro Light</vt:lpstr>
      <vt:lpstr>PS TT Commons</vt:lpstr>
      <vt:lpstr>PS TT Commons Light</vt:lpstr>
      <vt:lpstr>Trebuchet MS</vt:lpstr>
      <vt:lpstr>Wingdings</vt:lpstr>
      <vt:lpstr>Blank</vt:lpstr>
      <vt:lpstr>ZtM</vt:lpstr>
      <vt:lpstr>1_Blank</vt:lpstr>
      <vt:lpstr>2_Blank</vt:lpstr>
      <vt:lpstr>1_ZtM</vt:lpstr>
      <vt:lpstr>2_ZtM</vt:lpstr>
      <vt:lpstr>PowerPoint Presentation</vt:lpstr>
      <vt:lpstr>PowerPoint Presentation</vt:lpstr>
      <vt:lpstr>Photo Sharing Example</vt:lpstr>
      <vt:lpstr>Photo Sharing Example</vt:lpstr>
      <vt:lpstr>Loose Coupling</vt:lpstr>
      <vt:lpstr>PowerPoint Presentation</vt:lpstr>
      <vt:lpstr>PowerPoint Presentation</vt:lpstr>
      <vt:lpstr>PowerPoint Presentation</vt:lpstr>
      <vt:lpstr>PowerPoint Presentation</vt:lpstr>
      <vt:lpstr>PowerPoint Presentation</vt:lpstr>
      <vt:lpstr>Simple Queue Service (SQS)</vt:lpstr>
      <vt:lpstr>Simple Queue Service (SQS)</vt:lpstr>
      <vt:lpstr>Simple Queue Service (SQS)</vt:lpstr>
      <vt:lpstr>Simple Queue Service (SQS)</vt:lpstr>
      <vt:lpstr>Simple Queue Service (SQS)</vt:lpstr>
      <vt:lpstr>PowerPoint Presentation</vt:lpstr>
      <vt:lpstr>Types of Queues</vt:lpstr>
      <vt:lpstr>Types of Queues</vt:lpstr>
      <vt:lpstr>Visibility Timeout</vt:lpstr>
      <vt:lpstr>But What If…?</vt:lpstr>
      <vt:lpstr>But What If…?</vt:lpstr>
      <vt:lpstr>But What If…?</vt:lpstr>
      <vt:lpstr>Auto Scaling with SQS</vt:lpstr>
      <vt:lpstr>Auto Scaling with SQS</vt:lpstr>
      <vt:lpstr>PowerPoint Presentation</vt:lpstr>
      <vt:lpstr>PowerPoint Presentation</vt:lpstr>
      <vt:lpstr>PowerPoint Presentation</vt:lpstr>
      <vt:lpstr>Simple Notification Service (SNS)</vt:lpstr>
      <vt:lpstr>Simple Notification Service (SNS)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Important Points to Remember</vt:lpstr>
      <vt:lpstr>Important Points to Remember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Amber Israelsen</dc:creator>
  <cp:lastModifiedBy>Amber Israelsen</cp:lastModifiedBy>
  <cp:revision>3277</cp:revision>
  <dcterms:created xsi:type="dcterms:W3CDTF">2021-07-31T23:46:42Z</dcterms:created>
  <dcterms:modified xsi:type="dcterms:W3CDTF">2022-10-23T22:17:09Z</dcterms:modified>
</cp:coreProperties>
</file>

<file path=docProps/thumbnail.jpeg>
</file>